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8"/>
  </p:handoutMasterIdLst>
  <p:sldIdLst>
    <p:sldId id="4882" r:id="rId3"/>
    <p:sldId id="4888" r:id="rId5"/>
    <p:sldId id="4884" r:id="rId6"/>
    <p:sldId id="4898" r:id="rId7"/>
    <p:sldId id="4716" r:id="rId8"/>
    <p:sldId id="4969" r:id="rId9"/>
    <p:sldId id="4971" r:id="rId10"/>
    <p:sldId id="4972" r:id="rId11"/>
    <p:sldId id="4970" r:id="rId12"/>
    <p:sldId id="4974" r:id="rId13"/>
    <p:sldId id="4973" r:id="rId14"/>
    <p:sldId id="4977" r:id="rId15"/>
    <p:sldId id="4976" r:id="rId16"/>
    <p:sldId id="4975" r:id="rId17"/>
    <p:sldId id="4978" r:id="rId18"/>
    <p:sldId id="4909" r:id="rId19"/>
    <p:sldId id="4980" r:id="rId20"/>
    <p:sldId id="4979" r:id="rId21"/>
    <p:sldId id="4984" r:id="rId22"/>
    <p:sldId id="4983" r:id="rId23"/>
    <p:sldId id="4982" r:id="rId24"/>
    <p:sldId id="4981" r:id="rId25"/>
    <p:sldId id="4986" r:id="rId26"/>
    <p:sldId id="4985" r:id="rId27"/>
    <p:sldId id="4988" r:id="rId28"/>
    <p:sldId id="4917" r:id="rId29"/>
    <p:sldId id="4991" r:id="rId30"/>
    <p:sldId id="4987" r:id="rId31"/>
    <p:sldId id="4990" r:id="rId32"/>
    <p:sldId id="4989" r:id="rId33"/>
    <p:sldId id="4992" r:id="rId34"/>
    <p:sldId id="4967" r:id="rId35"/>
    <p:sldId id="4968" r:id="rId36"/>
    <p:sldId id="4889" r:id="rId37"/>
  </p:sldIdLst>
  <p:sldSz cx="12858750" cy="7232650"/>
  <p:notesSz cx="6858000" cy="9144000"/>
  <p:custDataLst>
    <p:tags r:id="rId4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33CC"/>
    <a:srgbClr val="ED1C24"/>
    <a:srgbClr val="FF99FF"/>
    <a:srgbClr val="CC99FF"/>
    <a:srgbClr val="66CCFF"/>
    <a:srgbClr val="FBB80D"/>
    <a:srgbClr val="ADE4C3"/>
    <a:srgbClr val="FF6699"/>
    <a:srgbClr val="A47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varScale="1">
        <p:scale>
          <a:sx n="60" d="100"/>
          <a:sy n="60" d="100"/>
        </p:scale>
        <p:origin x="-744" y="-84"/>
      </p:cViewPr>
      <p:guideLst>
        <p:guide orient="horz" pos="328"/>
        <p:guide orient="horz" pos="4183"/>
        <p:guide pos="4050"/>
        <p:guide pos="557"/>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2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259"/>
          <p:cNvSpPr>
            <a:spLocks noChangeArrowheads="1"/>
          </p:cNvSpPr>
          <p:nvPr/>
        </p:nvSpPr>
        <p:spPr bwMode="auto">
          <a:xfrm>
            <a:off x="1128068" y="599733"/>
            <a:ext cx="3672408"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sp>
        <p:nvSpPr>
          <p:cNvPr id="16" name="矩形 259"/>
          <p:cNvSpPr>
            <a:spLocks noChangeArrowheads="1"/>
          </p:cNvSpPr>
          <p:nvPr/>
        </p:nvSpPr>
        <p:spPr bwMode="auto">
          <a:xfrm>
            <a:off x="3245113" y="3064902"/>
            <a:ext cx="6624736" cy="830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第八章</a:t>
            </a:r>
            <a:r>
              <a:rPr lang="en-US" altLang="zh-CN" sz="5400" b="1" dirty="0" smtClean="0">
                <a:solidFill>
                  <a:schemeClr val="bg1">
                    <a:lumMod val="50000"/>
                  </a:schemeClr>
                </a:solidFill>
                <a:latin typeface="Arial" panose="020B0604020202020204" pitchFamily="34" charset="0"/>
                <a:cs typeface="Arial" panose="020B0604020202020204" pitchFamily="34" charset="0"/>
              </a:rPr>
              <a:t>   </a:t>
            </a:r>
            <a:r>
              <a:rPr lang="zh-CN" altLang="en-US" sz="5400" b="1" dirty="0" smtClean="0">
                <a:solidFill>
                  <a:schemeClr val="bg1">
                    <a:lumMod val="50000"/>
                  </a:schemeClr>
                </a:solidFill>
                <a:latin typeface="Arial" panose="020B0604020202020204" pitchFamily="34" charset="0"/>
                <a:cs typeface="Arial" panose="020B0604020202020204" pitchFamily="34" charset="0"/>
              </a:rPr>
              <a:t>中外音乐剧</a:t>
            </a:r>
            <a:endParaRPr lang="en-US" altLang="zh-CN" sz="5400" b="1" dirty="0">
              <a:solidFill>
                <a:schemeClr val="bg1">
                  <a:lumMod val="5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6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10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7" grpId="0" bldLvl="0" animBg="1"/>
      <p:bldP spid="17" grpId="1" bldLvl="0" animBg="1"/>
      <p:bldP spid="16" grpId="0" bldLvl="0" animBg="1"/>
      <p:bldP spid="1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西方音乐剧的产生与发展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0461823" y="6309320"/>
            <a:ext cx="2271776" cy="923330"/>
          </a:xfrm>
          <a:prstGeom prst="rect">
            <a:avLst/>
          </a:prstGeom>
          <a:noFill/>
        </p:spPr>
        <p:txBody>
          <a:bodyPr wrap="none" lIns="91440" tIns="45720" rIns="91440" bIns="45720">
            <a:prstTxWarp prst="textArchUp">
              <a:avLst/>
            </a:prstTxWarp>
            <a:spAutoFit/>
          </a:bodyPr>
          <a:lstStyle/>
          <a:p>
            <a:pPr algn="ctr"/>
            <a:r>
              <a:rPr lang="zh-CN" alt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百老汇</a:t>
            </a:r>
            <a:endParaRPr lang="zh-CN" alt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 name="矩形 6"/>
          <p:cNvSpPr/>
          <p:nvPr/>
        </p:nvSpPr>
        <p:spPr>
          <a:xfrm>
            <a:off x="884759" y="1240061"/>
            <a:ext cx="11089232" cy="1107996"/>
          </a:xfrm>
          <a:prstGeom prst="rect">
            <a:avLst/>
          </a:prstGeom>
        </p:spPr>
        <p:txBody>
          <a:bodyPr wrap="square">
            <a:spAutoFit/>
          </a:bodyPr>
          <a:lstStyle/>
          <a:p>
            <a:pPr algn="just">
              <a:lnSpc>
                <a:spcPct val="150000"/>
              </a:lnSpc>
            </a:pPr>
            <a:r>
              <a:rPr lang="zh-CN" altLang="en-US" sz="2200" dirty="0" smtClean="0">
                <a:latin typeface="+mj-ea"/>
                <a:ea typeface="+mj-ea"/>
              </a:rPr>
              <a:t>    百老汇音乐剧的前身是黑人游艺表演、滑稽剧、歌舞杂剧等，多受到美国爵士乐、摇摆乐的影响，其舞蹈有独自的百老汇风格。</a:t>
            </a:r>
            <a:endParaRPr lang="zh-CN" altLang="en-US" sz="2200" dirty="0" smtClean="0">
              <a:latin typeface="+mj-ea"/>
              <a:ea typeface="+mj-ea"/>
            </a:endParaRPr>
          </a:p>
        </p:txBody>
      </p:sp>
      <p:sp>
        <p:nvSpPr>
          <p:cNvPr id="8" name="矩形 7"/>
          <p:cNvSpPr/>
          <p:nvPr/>
        </p:nvSpPr>
        <p:spPr>
          <a:xfrm>
            <a:off x="884759" y="2392189"/>
            <a:ext cx="11089232" cy="2123658"/>
          </a:xfrm>
          <a:prstGeom prst="rect">
            <a:avLst/>
          </a:prstGeom>
        </p:spPr>
        <p:txBody>
          <a:bodyPr wrap="square">
            <a:spAutoFit/>
          </a:bodyPr>
          <a:lstStyle/>
          <a:p>
            <a:pPr algn="just">
              <a:lnSpc>
                <a:spcPct val="150000"/>
              </a:lnSpc>
            </a:pPr>
            <a:r>
              <a:rPr lang="en-US" altLang="zh-CN" sz="2200" dirty="0" smtClean="0">
                <a:latin typeface="+mj-ea"/>
                <a:ea typeface="+mj-ea"/>
              </a:rPr>
              <a:t>    20</a:t>
            </a:r>
            <a:r>
              <a:rPr lang="zh-CN" altLang="en-US" sz="2200" dirty="0" smtClean="0">
                <a:latin typeface="+mj-ea"/>
                <a:ea typeface="+mj-ea"/>
              </a:rPr>
              <a:t>世纪</a:t>
            </a:r>
            <a:r>
              <a:rPr lang="en-US" altLang="zh-CN" sz="2200" dirty="0" smtClean="0">
                <a:latin typeface="+mj-ea"/>
                <a:ea typeface="+mj-ea"/>
              </a:rPr>
              <a:t>40</a:t>
            </a:r>
            <a:r>
              <a:rPr lang="zh-CN" altLang="en-US" sz="2200" dirty="0" smtClean="0">
                <a:latin typeface="+mj-ea"/>
                <a:ea typeface="+mj-ea"/>
              </a:rPr>
              <a:t>年代，美国百老汇音乐剧得到迅猛的发展，代表人物有吉罗姆</a:t>
            </a:r>
            <a:r>
              <a:rPr lang="en-US" altLang="zh-CN" sz="2200" dirty="0" smtClean="0">
                <a:latin typeface="+mj-ea"/>
                <a:ea typeface="+mj-ea"/>
              </a:rPr>
              <a:t>•</a:t>
            </a:r>
            <a:r>
              <a:rPr lang="zh-CN" altLang="en-US" sz="2200" dirty="0" smtClean="0">
                <a:latin typeface="+mj-ea"/>
                <a:ea typeface="+mj-ea"/>
              </a:rPr>
              <a:t>科</a:t>
            </a:r>
            <a:r>
              <a:rPr lang="zh-CN" altLang="en-US" sz="2200" dirty="0" smtClean="0">
                <a:latin typeface="+mj-ea"/>
                <a:ea typeface="+mj-ea"/>
              </a:rPr>
              <a:t>恩和小哈姆斯坦，优秀作品有</a:t>
            </a:r>
            <a:r>
              <a:rPr lang="en-US" altLang="zh-CN" sz="2200" dirty="0" smtClean="0">
                <a:latin typeface="+mj-ea"/>
                <a:ea typeface="+mj-ea"/>
              </a:rPr>
              <a:t>《</a:t>
            </a:r>
            <a:r>
              <a:rPr lang="zh-CN" altLang="en-US" sz="2200" dirty="0" smtClean="0">
                <a:latin typeface="+mj-ea"/>
                <a:ea typeface="+mj-ea"/>
              </a:rPr>
              <a:t>演艺船</a:t>
            </a:r>
            <a:r>
              <a:rPr lang="en-US" altLang="zh-CN" sz="2200" dirty="0" smtClean="0">
                <a:latin typeface="+mj-ea"/>
                <a:ea typeface="+mj-ea"/>
              </a:rPr>
              <a:t>》《</a:t>
            </a:r>
            <a:r>
              <a:rPr lang="zh-CN" altLang="en-US" sz="2200" dirty="0" smtClean="0">
                <a:latin typeface="+mj-ea"/>
                <a:ea typeface="+mj-ea"/>
              </a:rPr>
              <a:t>俄克拉荷马</a:t>
            </a:r>
            <a:r>
              <a:rPr lang="en-US" altLang="zh-CN" sz="2200" dirty="0" smtClean="0">
                <a:latin typeface="+mj-ea"/>
                <a:ea typeface="+mj-ea"/>
              </a:rPr>
              <a:t>》《</a:t>
            </a:r>
            <a:r>
              <a:rPr lang="zh-CN" altLang="en-US" sz="2200" dirty="0" smtClean="0">
                <a:latin typeface="+mj-ea"/>
                <a:ea typeface="+mj-ea"/>
              </a:rPr>
              <a:t>天上人间</a:t>
            </a:r>
            <a:r>
              <a:rPr lang="en-US" altLang="zh-CN" sz="2200" dirty="0" smtClean="0">
                <a:latin typeface="+mj-ea"/>
                <a:ea typeface="+mj-ea"/>
              </a:rPr>
              <a:t>》《</a:t>
            </a:r>
            <a:r>
              <a:rPr lang="zh-CN" altLang="en-US" sz="2200" dirty="0" smtClean="0">
                <a:latin typeface="+mj-ea"/>
                <a:ea typeface="+mj-ea"/>
              </a:rPr>
              <a:t>旋转木马</a:t>
            </a:r>
            <a:r>
              <a:rPr lang="en-US" altLang="zh-CN" sz="2200" dirty="0" smtClean="0">
                <a:latin typeface="+mj-ea"/>
                <a:ea typeface="+mj-ea"/>
              </a:rPr>
              <a:t>》《</a:t>
            </a:r>
            <a:r>
              <a:rPr lang="zh-CN" altLang="en-US" sz="2200" dirty="0" smtClean="0">
                <a:latin typeface="+mj-ea"/>
                <a:ea typeface="+mj-ea"/>
              </a:rPr>
              <a:t>南太平洋</a:t>
            </a:r>
            <a:r>
              <a:rPr lang="en-US" altLang="zh-CN" sz="2200" dirty="0" smtClean="0">
                <a:latin typeface="+mj-ea"/>
                <a:ea typeface="+mj-ea"/>
              </a:rPr>
              <a:t>》</a:t>
            </a:r>
            <a:r>
              <a:rPr lang="zh-CN" altLang="en-US" sz="2200" dirty="0" smtClean="0">
                <a:latin typeface="+mj-ea"/>
                <a:ea typeface="+mj-ea"/>
              </a:rPr>
              <a:t>及</a:t>
            </a:r>
            <a:r>
              <a:rPr lang="en-US" altLang="zh-CN" sz="2200" dirty="0" smtClean="0">
                <a:latin typeface="+mj-ea"/>
                <a:ea typeface="+mj-ea"/>
              </a:rPr>
              <a:t>《</a:t>
            </a:r>
            <a:r>
              <a:rPr lang="zh-CN" altLang="en-US" sz="2200" dirty="0" smtClean="0">
                <a:latin typeface="+mj-ea"/>
                <a:ea typeface="+mj-ea"/>
              </a:rPr>
              <a:t>吻我吧，凯特</a:t>
            </a:r>
            <a:r>
              <a:rPr lang="en-US" altLang="zh-CN" sz="2200" dirty="0" smtClean="0">
                <a:latin typeface="+mj-ea"/>
                <a:ea typeface="+mj-ea"/>
              </a:rPr>
              <a:t>》</a:t>
            </a:r>
            <a:r>
              <a:rPr lang="zh-CN" altLang="en-US" sz="2200" dirty="0" smtClean="0">
                <a:latin typeface="+mj-ea"/>
                <a:ea typeface="+mj-ea"/>
              </a:rPr>
              <a:t>等，其中最有生命力、成就最高的代表作当推</a:t>
            </a:r>
            <a:r>
              <a:rPr lang="en-US" altLang="zh-CN" sz="2200" dirty="0" smtClean="0">
                <a:latin typeface="+mj-ea"/>
                <a:ea typeface="+mj-ea"/>
              </a:rPr>
              <a:t>1943</a:t>
            </a:r>
            <a:r>
              <a:rPr lang="zh-CN" altLang="en-US" sz="2200" dirty="0" smtClean="0">
                <a:latin typeface="+mj-ea"/>
                <a:ea typeface="+mj-ea"/>
              </a:rPr>
              <a:t>年首演的</a:t>
            </a:r>
            <a:r>
              <a:rPr lang="en-US" altLang="zh-CN" sz="2200" dirty="0" smtClean="0">
                <a:latin typeface="+mj-ea"/>
                <a:ea typeface="+mj-ea"/>
              </a:rPr>
              <a:t>《</a:t>
            </a:r>
            <a:r>
              <a:rPr lang="zh-CN" altLang="en-US" sz="2200" dirty="0" smtClean="0">
                <a:latin typeface="+mj-ea"/>
                <a:ea typeface="+mj-ea"/>
              </a:rPr>
              <a:t>俄克拉荷马</a:t>
            </a:r>
            <a:r>
              <a:rPr lang="en-US" altLang="zh-CN" sz="2200" dirty="0" smtClean="0">
                <a:latin typeface="+mj-ea"/>
                <a:ea typeface="+mj-ea"/>
              </a:rPr>
              <a:t>》</a:t>
            </a:r>
            <a:r>
              <a:rPr lang="zh-CN" altLang="en-US" sz="2200" dirty="0" smtClean="0">
                <a:latin typeface="+mj-ea"/>
                <a:ea typeface="+mj-ea"/>
              </a:rPr>
              <a:t>。</a:t>
            </a:r>
            <a:endParaRPr lang="zh-CN" altLang="en-US" sz="2200" dirty="0" smtClean="0">
              <a:latin typeface="+mj-ea"/>
              <a:ea typeface="+mj-ea"/>
            </a:endParaRPr>
          </a:p>
        </p:txBody>
      </p:sp>
      <p:sp>
        <p:nvSpPr>
          <p:cNvPr id="9" name="矩形 8"/>
          <p:cNvSpPr/>
          <p:nvPr/>
        </p:nvSpPr>
        <p:spPr>
          <a:xfrm>
            <a:off x="884759" y="4408413"/>
            <a:ext cx="10945216" cy="1615827"/>
          </a:xfrm>
          <a:prstGeom prst="rect">
            <a:avLst/>
          </a:prstGeom>
        </p:spPr>
        <p:txBody>
          <a:bodyPr wrap="square">
            <a:spAutoFit/>
          </a:bodyPr>
          <a:lstStyle/>
          <a:p>
            <a:pPr algn="just">
              <a:lnSpc>
                <a:spcPct val="150000"/>
              </a:lnSpc>
            </a:pPr>
            <a:r>
              <a:rPr lang="en-US" altLang="zh-CN" sz="2200" dirty="0" smtClean="0">
                <a:latin typeface="+mj-ea"/>
                <a:ea typeface="+mj-ea"/>
              </a:rPr>
              <a:t>    20</a:t>
            </a:r>
            <a:r>
              <a:rPr lang="zh-CN" altLang="en-US" sz="2200" dirty="0" smtClean="0">
                <a:latin typeface="+mj-ea"/>
                <a:ea typeface="+mj-ea"/>
              </a:rPr>
              <a:t>世纪</a:t>
            </a:r>
            <a:r>
              <a:rPr lang="en-US" altLang="zh-CN" sz="2200" dirty="0" smtClean="0">
                <a:latin typeface="+mj-ea"/>
                <a:ea typeface="+mj-ea"/>
              </a:rPr>
              <a:t>50—60 </a:t>
            </a:r>
            <a:r>
              <a:rPr lang="zh-CN" altLang="en-US" sz="2200" dirty="0" smtClean="0">
                <a:latin typeface="+mj-ea"/>
                <a:ea typeface="+mj-ea"/>
              </a:rPr>
              <a:t>年代，百老汇经典剧目有</a:t>
            </a:r>
            <a:r>
              <a:rPr lang="en-US" altLang="zh-CN" sz="2200" dirty="0" smtClean="0">
                <a:latin typeface="+mj-ea"/>
                <a:ea typeface="+mj-ea"/>
              </a:rPr>
              <a:t>1951</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国王与我</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1954</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康康舞</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1956</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窈窕淑女</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1957</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西区故事</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1959</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音乐之声</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1964 </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屋顶上的提琴手</a:t>
            </a:r>
            <a:r>
              <a:rPr lang="en-US" altLang="zh-CN" sz="2200" dirty="0" smtClean="0">
                <a:latin typeface="+mj-ea"/>
                <a:ea typeface="+mj-ea"/>
              </a:rPr>
              <a:t>》</a:t>
            </a:r>
            <a:r>
              <a:rPr lang="zh-CN" altLang="en-US" sz="2200" dirty="0" smtClean="0">
                <a:latin typeface="+mj-ea"/>
                <a:ea typeface="+mj-ea"/>
              </a:rPr>
              <a:t>和</a:t>
            </a:r>
            <a:r>
              <a:rPr lang="en-US" altLang="zh-CN" sz="2200" dirty="0" smtClean="0">
                <a:latin typeface="+mj-ea"/>
                <a:ea typeface="+mj-ea"/>
              </a:rPr>
              <a:t>《</a:t>
            </a:r>
            <a:r>
              <a:rPr lang="zh-CN" altLang="en-US" sz="2200" dirty="0" smtClean="0">
                <a:latin typeface="+mj-ea"/>
                <a:ea typeface="+mj-ea"/>
              </a:rPr>
              <a:t>哈罗！道莉</a:t>
            </a:r>
            <a:r>
              <a:rPr lang="en-US" altLang="zh-CN" sz="2200" dirty="0" smtClean="0">
                <a:latin typeface="+mj-ea"/>
                <a:ea typeface="+mj-ea"/>
              </a:rPr>
              <a:t>》</a:t>
            </a:r>
            <a:r>
              <a:rPr lang="zh-CN" altLang="en-US" sz="2200" dirty="0" smtClean="0">
                <a:latin typeface="+mj-ea"/>
                <a:ea typeface="+mj-ea"/>
              </a:rPr>
              <a:t>、</a:t>
            </a:r>
            <a:r>
              <a:rPr lang="en-US" altLang="zh-CN" sz="2200" dirty="0" smtClean="0">
                <a:latin typeface="+mj-ea"/>
                <a:ea typeface="+mj-ea"/>
              </a:rPr>
              <a:t>1966</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来自拉曼察的人</a:t>
            </a:r>
            <a:r>
              <a:rPr lang="en-US" altLang="zh-CN" sz="2200" dirty="0" smtClean="0">
                <a:latin typeface="+mj-ea"/>
                <a:ea typeface="+mj-ea"/>
              </a:rPr>
              <a:t>》</a:t>
            </a:r>
            <a:r>
              <a:rPr lang="zh-CN" altLang="en-US" sz="2200" dirty="0" smtClean="0">
                <a:latin typeface="+mj-ea"/>
                <a:ea typeface="+mj-ea"/>
              </a:rPr>
              <a:t>等。</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西方音乐剧的产生与发展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100783" y="5488533"/>
            <a:ext cx="3816424" cy="923330"/>
          </a:xfrm>
          <a:prstGeom prst="rect">
            <a:avLst/>
          </a:prstGeom>
          <a:noFill/>
        </p:spPr>
        <p:txBody>
          <a:bodyPr wrap="none" lIns="91440" tIns="45720" rIns="91440" bIns="45720">
            <a:prstTxWarp prst="textArchUp">
              <a:avLst/>
            </a:prstTxWarp>
            <a:spAutoFit/>
          </a:bodyPr>
          <a:lstStyle/>
          <a:p>
            <a:pPr algn="ctr"/>
            <a:r>
              <a:rPr lang="zh-CN" alt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英国伦敦西区</a:t>
            </a:r>
            <a:endParaRPr lang="zh-CN" alt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 name="矩形 6"/>
          <p:cNvSpPr/>
          <p:nvPr/>
        </p:nvSpPr>
        <p:spPr>
          <a:xfrm>
            <a:off x="884759" y="1240061"/>
            <a:ext cx="11089232" cy="2123658"/>
          </a:xfrm>
          <a:prstGeom prst="rect">
            <a:avLst/>
          </a:prstGeom>
        </p:spPr>
        <p:txBody>
          <a:bodyPr wrap="square">
            <a:spAutoFit/>
          </a:bodyPr>
          <a:lstStyle/>
          <a:p>
            <a:pPr algn="just">
              <a:lnSpc>
                <a:spcPct val="150000"/>
              </a:lnSpc>
            </a:pPr>
            <a:r>
              <a:rPr lang="en-US" altLang="zh-CN" sz="2200" dirty="0" smtClean="0">
                <a:latin typeface="+mj-ea"/>
                <a:ea typeface="+mj-ea"/>
              </a:rPr>
              <a:t>    20</a:t>
            </a:r>
            <a:r>
              <a:rPr lang="zh-CN" altLang="en-US" sz="2200" dirty="0" smtClean="0">
                <a:latin typeface="+mj-ea"/>
                <a:ea typeface="+mj-ea"/>
              </a:rPr>
              <a:t>世纪六七十年代以后，英国伦敦西区开始与美国百老汇分庭抗礼。</a:t>
            </a:r>
            <a:r>
              <a:rPr lang="en-US" altLang="zh-CN" sz="2200" dirty="0" smtClean="0">
                <a:latin typeface="+mj-ea"/>
                <a:ea typeface="+mj-ea"/>
              </a:rPr>
              <a:t>1960</a:t>
            </a:r>
            <a:r>
              <a:rPr lang="zh-CN" altLang="en-US" sz="2200" dirty="0" smtClean="0">
                <a:latin typeface="+mj-ea"/>
                <a:ea typeface="+mj-ea"/>
              </a:rPr>
              <a:t>年，被誉为“英国音乐剧之父”的巴特所创作的</a:t>
            </a:r>
            <a:r>
              <a:rPr lang="en-US" altLang="zh-CN" sz="2200" dirty="0" smtClean="0">
                <a:latin typeface="+mj-ea"/>
                <a:ea typeface="+mj-ea"/>
              </a:rPr>
              <a:t>《</a:t>
            </a:r>
            <a:r>
              <a:rPr lang="zh-CN" altLang="en-US" sz="2200" dirty="0" smtClean="0">
                <a:latin typeface="+mj-ea"/>
                <a:ea typeface="+mj-ea"/>
              </a:rPr>
              <a:t>奥利弗</a:t>
            </a:r>
            <a:r>
              <a:rPr lang="en-US" altLang="zh-CN" sz="2200" dirty="0" smtClean="0">
                <a:latin typeface="+mj-ea"/>
                <a:ea typeface="+mj-ea"/>
              </a:rPr>
              <a:t>》</a:t>
            </a:r>
            <a:r>
              <a:rPr lang="zh-CN" altLang="en-US" sz="2200" dirty="0" smtClean="0">
                <a:latin typeface="+mj-ea"/>
                <a:ea typeface="+mj-ea"/>
              </a:rPr>
              <a:t>掀起了与百老汇的首战。</a:t>
            </a:r>
            <a:endParaRPr lang="en-US" altLang="zh-CN" sz="2200" dirty="0" smtClean="0">
              <a:latin typeface="+mj-ea"/>
              <a:ea typeface="+mj-ea"/>
            </a:endParaRPr>
          </a:p>
          <a:p>
            <a:pPr algn="just">
              <a:lnSpc>
                <a:spcPct val="150000"/>
              </a:lnSpc>
            </a:pPr>
            <a:r>
              <a:rPr lang="en-US" altLang="zh-CN" sz="2200" dirty="0" smtClean="0">
                <a:latin typeface="+mj-ea"/>
                <a:ea typeface="+mj-ea"/>
              </a:rPr>
              <a:t>    20</a:t>
            </a:r>
            <a:r>
              <a:rPr lang="zh-CN" altLang="en-US" sz="2200" dirty="0" smtClean="0">
                <a:latin typeface="+mj-ea"/>
                <a:ea typeface="+mj-ea"/>
              </a:rPr>
              <a:t>世纪</a:t>
            </a:r>
            <a:r>
              <a:rPr lang="en-US" altLang="zh-CN" sz="2200" dirty="0" smtClean="0">
                <a:latin typeface="+mj-ea"/>
                <a:ea typeface="+mj-ea"/>
              </a:rPr>
              <a:t>70</a:t>
            </a:r>
            <a:r>
              <a:rPr lang="zh-CN" altLang="en-US" sz="2200" dirty="0" smtClean="0">
                <a:latin typeface="+mj-ea"/>
                <a:ea typeface="+mj-ea"/>
              </a:rPr>
              <a:t>年代，著名的英国音乐剧大师韦伯和蒂姆莱斯的天才创作极大地推动了音乐剧的发展，开创了音乐剧的新纪元。</a:t>
            </a:r>
            <a:endParaRPr lang="en-US" altLang="zh-CN" sz="2200" dirty="0" smtClean="0">
              <a:latin typeface="+mj-ea"/>
              <a:ea typeface="+mj-ea"/>
            </a:endParaRPr>
          </a:p>
        </p:txBody>
      </p:sp>
      <p:sp>
        <p:nvSpPr>
          <p:cNvPr id="8" name="矩形 7"/>
          <p:cNvSpPr/>
          <p:nvPr/>
        </p:nvSpPr>
        <p:spPr>
          <a:xfrm>
            <a:off x="5565279" y="3832349"/>
            <a:ext cx="6429375" cy="2123658"/>
          </a:xfrm>
          <a:prstGeom prst="rect">
            <a:avLst/>
          </a:prstGeom>
        </p:spPr>
        <p:txBody>
          <a:bodyPr>
            <a:spAutoFit/>
          </a:bodyPr>
          <a:lstStyle/>
          <a:p>
            <a:pPr algn="just">
              <a:lnSpc>
                <a:spcPct val="150000"/>
              </a:lnSpc>
            </a:pPr>
            <a:r>
              <a:rPr lang="zh-CN" altLang="en-US" sz="2200" dirty="0" smtClean="0">
                <a:latin typeface="+mj-ea"/>
                <a:ea typeface="+mj-ea"/>
              </a:rPr>
              <a:t>    音乐剧的</a:t>
            </a:r>
            <a:r>
              <a:rPr lang="zh-CN" altLang="en-US" sz="2200" dirty="0" smtClean="0">
                <a:solidFill>
                  <a:srgbClr val="FF0000"/>
                </a:solidFill>
                <a:latin typeface="+mj-ea"/>
                <a:ea typeface="+mj-ea"/>
              </a:rPr>
              <a:t>四大名剧</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猫</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剧院魅影</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悲惨世界</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西贡小姐</a:t>
            </a:r>
            <a:r>
              <a:rPr lang="en-US" altLang="zh-CN" sz="2200" dirty="0" smtClean="0">
                <a:solidFill>
                  <a:srgbClr val="FF0000"/>
                </a:solidFill>
                <a:latin typeface="+mj-ea"/>
                <a:ea typeface="+mj-ea"/>
              </a:rPr>
              <a:t>》</a:t>
            </a:r>
            <a:r>
              <a:rPr lang="zh-CN" altLang="en-US" sz="2200" dirty="0" smtClean="0">
                <a:latin typeface="+mj-ea"/>
                <a:ea typeface="+mj-ea"/>
              </a:rPr>
              <a:t>都在伦敦首演。随即英国音乐剧出现了巨大转折，在世界音乐剧舞台上确立了自己的霸主地位。</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FFCCFF"/>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三</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637287" y="3040261"/>
            <a:ext cx="6840760"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中国音乐剧的形成与发展</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中国音乐剧的形成与发展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12069"/>
            <a:ext cx="11089232" cy="1615827"/>
          </a:xfrm>
          <a:prstGeom prst="rect">
            <a:avLst/>
          </a:prstGeom>
        </p:spPr>
        <p:txBody>
          <a:bodyPr wrap="square">
            <a:spAutoFit/>
          </a:bodyPr>
          <a:lstStyle/>
          <a:p>
            <a:pPr algn="just">
              <a:lnSpc>
                <a:spcPct val="150000"/>
              </a:lnSpc>
            </a:pPr>
            <a:r>
              <a:rPr lang="zh-CN" altLang="en-US" sz="2200" dirty="0" smtClean="0">
                <a:latin typeface="+mj-ea"/>
                <a:ea typeface="+mj-ea"/>
              </a:rPr>
              <a:t>   中国观众得以真正接触、欣赏音乐剧可能始于</a:t>
            </a:r>
            <a:r>
              <a:rPr lang="en-US" altLang="zh-CN" sz="2200" dirty="0" smtClean="0">
                <a:latin typeface="+mj-ea"/>
                <a:ea typeface="+mj-ea"/>
              </a:rPr>
              <a:t>1945</a:t>
            </a:r>
            <a:r>
              <a:rPr lang="zh-CN" altLang="en-US" sz="2200" dirty="0" smtClean="0">
                <a:latin typeface="+mj-ea"/>
                <a:ea typeface="+mj-ea"/>
              </a:rPr>
              <a:t>年抗战胜利后，</a:t>
            </a:r>
            <a:r>
              <a:rPr lang="en-US" altLang="zh-CN" sz="2200" dirty="0" smtClean="0">
                <a:latin typeface="+mj-ea"/>
                <a:ea typeface="+mj-ea"/>
              </a:rPr>
              <a:t>《</a:t>
            </a:r>
            <a:r>
              <a:rPr lang="zh-CN" altLang="en-US" sz="2200" dirty="0" smtClean="0">
                <a:latin typeface="+mj-ea"/>
                <a:ea typeface="+mj-ea"/>
              </a:rPr>
              <a:t>出水芙蓉</a:t>
            </a:r>
            <a:r>
              <a:rPr lang="en-US" altLang="zh-CN" sz="2200" dirty="0" smtClean="0">
                <a:latin typeface="+mj-ea"/>
                <a:ea typeface="+mj-ea"/>
              </a:rPr>
              <a:t>》</a:t>
            </a:r>
            <a:r>
              <a:rPr lang="zh-CN" altLang="en-US" sz="2200" dirty="0" smtClean="0">
                <a:latin typeface="+mj-ea"/>
                <a:ea typeface="+mj-ea"/>
              </a:rPr>
              <a:t>等一批美国好莱坞的“歌舞片”在中国的放映，使中国观众首次间接领略到美国音乐剧的多姿多彩。</a:t>
            </a:r>
            <a:endParaRPr lang="zh-CN" altLang="en-US" sz="2200" dirty="0" smtClean="0">
              <a:latin typeface="+mj-ea"/>
              <a:ea typeface="+mj-ea"/>
            </a:endParaRPr>
          </a:p>
        </p:txBody>
      </p:sp>
      <p:sp>
        <p:nvSpPr>
          <p:cNvPr id="7" name="矩形 6"/>
          <p:cNvSpPr/>
          <p:nvPr/>
        </p:nvSpPr>
        <p:spPr>
          <a:xfrm>
            <a:off x="884759" y="2968253"/>
            <a:ext cx="11161240" cy="2123658"/>
          </a:xfrm>
          <a:prstGeom prst="rect">
            <a:avLst/>
          </a:prstGeom>
        </p:spPr>
        <p:txBody>
          <a:bodyPr wrap="square">
            <a:spAutoFit/>
          </a:bodyPr>
          <a:lstStyle/>
          <a:p>
            <a:pPr algn="just">
              <a:lnSpc>
                <a:spcPct val="150000"/>
              </a:lnSpc>
            </a:pPr>
            <a:r>
              <a:rPr lang="zh-CN" altLang="en-US" sz="2200" dirty="0" smtClean="0">
                <a:latin typeface="+mj-ea"/>
                <a:ea typeface="+mj-ea"/>
              </a:rPr>
              <a:t>    中国在</a:t>
            </a:r>
            <a:r>
              <a:rPr lang="en-US" altLang="zh-CN" sz="2200" dirty="0" smtClean="0">
                <a:latin typeface="+mj-ea"/>
                <a:ea typeface="+mj-ea"/>
              </a:rPr>
              <a:t>20</a:t>
            </a:r>
            <a:r>
              <a:rPr lang="zh-CN" altLang="en-US" sz="2200" dirty="0" smtClean="0">
                <a:latin typeface="+mj-ea"/>
                <a:ea typeface="+mj-ea"/>
              </a:rPr>
              <a:t>世纪</a:t>
            </a:r>
            <a:r>
              <a:rPr lang="en-US" altLang="zh-CN" sz="2200" dirty="0" smtClean="0">
                <a:latin typeface="+mj-ea"/>
                <a:ea typeface="+mj-ea"/>
              </a:rPr>
              <a:t>70</a:t>
            </a:r>
            <a:r>
              <a:rPr lang="zh-CN" altLang="en-US" sz="2200" dirty="0" smtClean="0">
                <a:latin typeface="+mj-ea"/>
                <a:ea typeface="+mj-ea"/>
              </a:rPr>
              <a:t>年代末的改革开放政策，为西方音乐剧的引进、扎根创造了“天时、地利、人和”的社会历史和文化条件。这个时期公映的一批美国歌舞片新作</a:t>
            </a:r>
            <a:r>
              <a:rPr lang="en-US" altLang="zh-CN" sz="2200" dirty="0" smtClean="0">
                <a:latin typeface="+mj-ea"/>
                <a:ea typeface="+mj-ea"/>
              </a:rPr>
              <a:t>《</a:t>
            </a:r>
            <a:r>
              <a:rPr lang="zh-CN" altLang="en-US" sz="2200" dirty="0" smtClean="0">
                <a:latin typeface="+mj-ea"/>
                <a:ea typeface="+mj-ea"/>
              </a:rPr>
              <a:t>音乐之声</a:t>
            </a:r>
            <a:r>
              <a:rPr lang="en-US" altLang="zh-CN" sz="2200" dirty="0" smtClean="0">
                <a:latin typeface="+mj-ea"/>
                <a:ea typeface="+mj-ea"/>
              </a:rPr>
              <a:t>》《</a:t>
            </a:r>
            <a:r>
              <a:rPr lang="zh-CN" altLang="en-US" sz="2200" dirty="0" smtClean="0">
                <a:latin typeface="+mj-ea"/>
                <a:ea typeface="+mj-ea"/>
              </a:rPr>
              <a:t>雨中曲</a:t>
            </a:r>
            <a:r>
              <a:rPr lang="en-US" altLang="zh-CN" sz="2200" dirty="0" smtClean="0">
                <a:latin typeface="+mj-ea"/>
                <a:ea typeface="+mj-ea"/>
              </a:rPr>
              <a:t>》《</a:t>
            </a:r>
            <a:r>
              <a:rPr lang="zh-CN" altLang="en-US" sz="2200" dirty="0" smtClean="0">
                <a:latin typeface="+mj-ea"/>
                <a:ea typeface="+mj-ea"/>
              </a:rPr>
              <a:t>转折点</a:t>
            </a:r>
            <a:r>
              <a:rPr lang="en-US" altLang="zh-CN" sz="2200" dirty="0" smtClean="0">
                <a:latin typeface="+mj-ea"/>
                <a:ea typeface="+mj-ea"/>
              </a:rPr>
              <a:t>》《</a:t>
            </a:r>
            <a:r>
              <a:rPr lang="zh-CN" altLang="en-US" sz="2200" dirty="0" smtClean="0">
                <a:latin typeface="+mj-ea"/>
                <a:ea typeface="+mj-ea"/>
              </a:rPr>
              <a:t>瑟堡的雨伞</a:t>
            </a:r>
            <a:r>
              <a:rPr lang="en-US" altLang="zh-CN" sz="2200" dirty="0" smtClean="0">
                <a:latin typeface="+mj-ea"/>
                <a:ea typeface="+mj-ea"/>
              </a:rPr>
              <a:t>》</a:t>
            </a:r>
            <a:r>
              <a:rPr lang="zh-CN" altLang="en-US" sz="2200" dirty="0" smtClean="0">
                <a:latin typeface="+mj-ea"/>
                <a:ea typeface="+mj-ea"/>
              </a:rPr>
              <a:t>等，使当代中国观众和艺术家得以通过银幕间接地领略了音乐剧的魅力。</a:t>
            </a:r>
            <a:endParaRPr lang="zh-CN" altLang="en-US" sz="2200" dirty="0" smtClean="0">
              <a:latin typeface="+mj-ea"/>
              <a:ea typeface="+mj-ea"/>
            </a:endParaRPr>
          </a:p>
        </p:txBody>
      </p:sp>
      <p:pic>
        <p:nvPicPr>
          <p:cNvPr id="8" name="图片 7" descr="067.jpg"/>
          <p:cNvPicPr>
            <a:picLocks noChangeAspect="1"/>
          </p:cNvPicPr>
          <p:nvPr/>
        </p:nvPicPr>
        <p:blipFill>
          <a:blip r:embed="rId1" cstate="print"/>
          <a:stretch>
            <a:fillRect/>
          </a:stretch>
        </p:blipFill>
        <p:spPr>
          <a:xfrm rot="1025173">
            <a:off x="9420621" y="4901954"/>
            <a:ext cx="2124088" cy="15643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中国音乐剧的形成与发展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6767" y="1672109"/>
            <a:ext cx="11017224" cy="1615827"/>
          </a:xfrm>
          <a:prstGeom prst="rect">
            <a:avLst/>
          </a:prstGeom>
        </p:spPr>
        <p:txBody>
          <a:bodyPr wrap="square">
            <a:spAutoFit/>
          </a:bodyPr>
          <a:lstStyle/>
          <a:p>
            <a:pPr algn="just">
              <a:lnSpc>
                <a:spcPct val="150000"/>
              </a:lnSpc>
            </a:pPr>
            <a:r>
              <a:rPr lang="en-US" altLang="zh-CN" sz="2200" dirty="0" smtClean="0">
                <a:latin typeface="+mj-ea"/>
                <a:ea typeface="+mj-ea"/>
              </a:rPr>
              <a:t>    1982</a:t>
            </a:r>
            <a:r>
              <a:rPr lang="zh-CN" altLang="en-US" sz="2200" dirty="0" smtClean="0">
                <a:latin typeface="+mj-ea"/>
                <a:ea typeface="+mj-ea"/>
              </a:rPr>
              <a:t>年，中央歌剧院在北京上演了由我国艺术家创作的音乐剧</a:t>
            </a:r>
            <a:r>
              <a:rPr lang="en-US" altLang="zh-CN" sz="2200" dirty="0" smtClean="0">
                <a:latin typeface="+mj-ea"/>
                <a:ea typeface="+mj-ea"/>
              </a:rPr>
              <a:t>《</a:t>
            </a:r>
            <a:r>
              <a:rPr lang="zh-CN" altLang="en-US" sz="2200" dirty="0" smtClean="0">
                <a:latin typeface="+mj-ea"/>
                <a:ea typeface="+mj-ea"/>
              </a:rPr>
              <a:t>现在的年轻人</a:t>
            </a:r>
            <a:r>
              <a:rPr lang="en-US" altLang="zh-CN" sz="2200" dirty="0" smtClean="0">
                <a:latin typeface="+mj-ea"/>
                <a:ea typeface="+mj-ea"/>
              </a:rPr>
              <a:t>》</a:t>
            </a:r>
            <a:r>
              <a:rPr lang="zh-CN" altLang="en-US" sz="2200" dirty="0" smtClean="0">
                <a:latin typeface="+mj-ea"/>
                <a:ea typeface="+mj-ea"/>
              </a:rPr>
              <a:t>。与此同时，上海歌剧院也上演了该院创作的音乐剧</a:t>
            </a:r>
            <a:r>
              <a:rPr lang="en-US" altLang="zh-CN" sz="2200" dirty="0" smtClean="0">
                <a:latin typeface="+mj-ea"/>
                <a:ea typeface="+mj-ea"/>
              </a:rPr>
              <a:t>《</a:t>
            </a:r>
            <a:r>
              <a:rPr lang="zh-CN" altLang="en-US" sz="2200" dirty="0" smtClean="0">
                <a:latin typeface="+mj-ea"/>
                <a:ea typeface="+mj-ea"/>
              </a:rPr>
              <a:t>风流年华</a:t>
            </a:r>
            <a:r>
              <a:rPr lang="en-US" altLang="zh-CN" sz="2200" dirty="0" smtClean="0">
                <a:latin typeface="+mj-ea"/>
                <a:ea typeface="+mj-ea"/>
              </a:rPr>
              <a:t>》</a:t>
            </a:r>
            <a:r>
              <a:rPr lang="zh-CN" altLang="en-US" sz="2200" dirty="0" smtClean="0">
                <a:latin typeface="+mj-ea"/>
                <a:ea typeface="+mj-ea"/>
              </a:rPr>
              <a:t>，这是最早的两部中国音乐剧。</a:t>
            </a:r>
            <a:endParaRPr lang="zh-CN" altLang="en-US" sz="2200" dirty="0" smtClean="0">
              <a:latin typeface="+mj-ea"/>
              <a:ea typeface="+mj-ea"/>
            </a:endParaRPr>
          </a:p>
        </p:txBody>
      </p:sp>
      <p:sp>
        <p:nvSpPr>
          <p:cNvPr id="8" name="矩形 7"/>
          <p:cNvSpPr/>
          <p:nvPr/>
        </p:nvSpPr>
        <p:spPr>
          <a:xfrm>
            <a:off x="1028775" y="4192389"/>
            <a:ext cx="11017224" cy="1615827"/>
          </a:xfrm>
          <a:prstGeom prst="rect">
            <a:avLst/>
          </a:prstGeom>
        </p:spPr>
        <p:txBody>
          <a:bodyPr wrap="square">
            <a:spAutoFit/>
          </a:bodyPr>
          <a:lstStyle/>
          <a:p>
            <a:pPr algn="just">
              <a:lnSpc>
                <a:spcPct val="150000"/>
              </a:lnSpc>
            </a:pPr>
            <a:r>
              <a:rPr lang="en-US" altLang="zh-CN" sz="2200" dirty="0" smtClean="0">
                <a:latin typeface="+mj-ea"/>
                <a:ea typeface="+mj-ea"/>
              </a:rPr>
              <a:t>    2002</a:t>
            </a:r>
            <a:r>
              <a:rPr lang="zh-CN" altLang="en-US" sz="2200" dirty="0" smtClean="0">
                <a:latin typeface="+mj-ea"/>
                <a:ea typeface="+mj-ea"/>
              </a:rPr>
              <a:t>年</a:t>
            </a:r>
            <a:r>
              <a:rPr lang="en-US" altLang="zh-CN" sz="2200" dirty="0" smtClean="0">
                <a:latin typeface="+mj-ea"/>
                <a:ea typeface="+mj-ea"/>
              </a:rPr>
              <a:t>1</a:t>
            </a:r>
            <a:r>
              <a:rPr lang="zh-CN" altLang="en-US" sz="2200" dirty="0" smtClean="0">
                <a:latin typeface="+mj-ea"/>
                <a:ea typeface="+mj-ea"/>
              </a:rPr>
              <a:t>月，中国戏剧学院表演系师生在北京上演了美国百老汇音乐剧经典剧目</a:t>
            </a:r>
            <a:r>
              <a:rPr lang="en-US" altLang="zh-CN" sz="2200" dirty="0" smtClean="0">
                <a:latin typeface="+mj-ea"/>
                <a:ea typeface="+mj-ea"/>
              </a:rPr>
              <a:t>《</a:t>
            </a:r>
            <a:r>
              <a:rPr lang="zh-CN" altLang="en-US" sz="2200" dirty="0" smtClean="0">
                <a:latin typeface="+mj-ea"/>
                <a:ea typeface="+mj-ea"/>
              </a:rPr>
              <a:t>西区故事</a:t>
            </a:r>
            <a:r>
              <a:rPr lang="en-US" altLang="zh-CN" sz="2200" dirty="0" smtClean="0">
                <a:latin typeface="+mj-ea"/>
                <a:ea typeface="+mj-ea"/>
              </a:rPr>
              <a:t>》</a:t>
            </a:r>
            <a:r>
              <a:rPr lang="zh-CN" altLang="en-US" sz="2200" dirty="0" smtClean="0">
                <a:latin typeface="+mj-ea"/>
                <a:ea typeface="+mj-ea"/>
              </a:rPr>
              <a:t>，共十个片段，使首都观众目睹了美国音乐剧在中国舞台上演出的风采，引起了强烈的反响。</a:t>
            </a:r>
            <a:endParaRPr lang="zh-CN" altLang="en-US" sz="2200" dirty="0" smtClean="0">
              <a:latin typeface="+mj-ea"/>
              <a:ea typeface="+mj-ea"/>
            </a:endParaRPr>
          </a:p>
        </p:txBody>
      </p:sp>
      <p:pic>
        <p:nvPicPr>
          <p:cNvPr id="9" name="图片 8" descr="t01ae21a49ac54a41c1.jpg"/>
          <p:cNvPicPr>
            <a:picLocks noChangeAspect="1"/>
          </p:cNvPicPr>
          <p:nvPr/>
        </p:nvPicPr>
        <p:blipFill>
          <a:blip r:embed="rId1" cstate="print"/>
          <a:stretch>
            <a:fillRect/>
          </a:stretch>
        </p:blipFill>
        <p:spPr>
          <a:xfrm>
            <a:off x="10245799" y="5344517"/>
            <a:ext cx="1633129" cy="1384077"/>
          </a:xfrm>
          <a:prstGeom prst="rect">
            <a:avLst/>
          </a:prstGeom>
        </p:spPr>
      </p:pic>
      <p:pic>
        <p:nvPicPr>
          <p:cNvPr id="10" name="图片 9" descr="101.png"/>
          <p:cNvPicPr>
            <a:picLocks noChangeAspect="1"/>
          </p:cNvPicPr>
          <p:nvPr/>
        </p:nvPicPr>
        <p:blipFill>
          <a:blip r:embed="rId2" cstate="print"/>
          <a:stretch>
            <a:fillRect/>
          </a:stretch>
        </p:blipFill>
        <p:spPr>
          <a:xfrm>
            <a:off x="2612951" y="2752229"/>
            <a:ext cx="2380901" cy="14110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中国音乐剧的形成与发展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956767" y="2320181"/>
            <a:ext cx="10945216" cy="3139321"/>
          </a:xfrm>
          <a:prstGeom prst="rect">
            <a:avLst/>
          </a:prstGeom>
        </p:spPr>
        <p:txBody>
          <a:bodyPr wrap="square">
            <a:spAutoFit/>
          </a:bodyPr>
          <a:lstStyle/>
          <a:p>
            <a:pPr algn="just">
              <a:lnSpc>
                <a:spcPct val="150000"/>
              </a:lnSpc>
            </a:pPr>
            <a:r>
              <a:rPr lang="zh-CN" altLang="en-US" sz="2200" dirty="0" smtClean="0">
                <a:latin typeface="+mj-ea"/>
                <a:ea typeface="+mj-ea"/>
              </a:rPr>
              <a:t>    近十多年来，在全国各地公演并产生较大影响的剧目有：南京前线剧团的</a:t>
            </a:r>
            <a:r>
              <a:rPr lang="en-US" altLang="zh-CN" sz="2200" dirty="0" smtClean="0">
                <a:latin typeface="+mj-ea"/>
                <a:ea typeface="+mj-ea"/>
              </a:rPr>
              <a:t>《</a:t>
            </a:r>
            <a:r>
              <a:rPr lang="zh-CN" altLang="en-US" sz="2200" dirty="0" smtClean="0">
                <a:latin typeface="+mj-ea"/>
                <a:ea typeface="+mj-ea"/>
              </a:rPr>
              <a:t>芳草心</a:t>
            </a:r>
            <a:r>
              <a:rPr lang="en-US" altLang="zh-CN" sz="2200" dirty="0" smtClean="0">
                <a:latin typeface="+mj-ea"/>
                <a:ea typeface="+mj-ea"/>
              </a:rPr>
              <a:t>》</a:t>
            </a:r>
            <a:r>
              <a:rPr lang="zh-CN" altLang="en-US" sz="2200" dirty="0" smtClean="0">
                <a:latin typeface="+mj-ea"/>
                <a:ea typeface="+mj-ea"/>
              </a:rPr>
              <a:t>，上海歌剧院的</a:t>
            </a:r>
            <a:r>
              <a:rPr lang="en-US" altLang="zh-CN" sz="2200" dirty="0" smtClean="0">
                <a:latin typeface="+mj-ea"/>
                <a:ea typeface="+mj-ea"/>
              </a:rPr>
              <a:t>《</a:t>
            </a:r>
            <a:r>
              <a:rPr lang="zh-CN" altLang="en-US" sz="2200" dirty="0" smtClean="0">
                <a:latin typeface="+mj-ea"/>
                <a:ea typeface="+mj-ea"/>
              </a:rPr>
              <a:t>雁儿</a:t>
            </a:r>
            <a:r>
              <a:rPr lang="en-US" altLang="zh-CN" sz="2200" dirty="0" smtClean="0">
                <a:latin typeface="+mj-ea"/>
                <a:ea typeface="+mj-ea"/>
              </a:rPr>
              <a:t>》</a:t>
            </a:r>
            <a:r>
              <a:rPr lang="zh-CN" altLang="en-US" sz="2200" dirty="0" smtClean="0">
                <a:latin typeface="+mj-ea"/>
                <a:ea typeface="+mj-ea"/>
              </a:rPr>
              <a:t>和</a:t>
            </a:r>
            <a:r>
              <a:rPr lang="en-US" altLang="zh-CN" sz="2200" dirty="0" smtClean="0">
                <a:latin typeface="+mj-ea"/>
                <a:ea typeface="+mj-ea"/>
              </a:rPr>
              <a:t>《</a:t>
            </a:r>
            <a:r>
              <a:rPr lang="zh-CN" altLang="en-US" sz="2200" dirty="0" smtClean="0">
                <a:latin typeface="+mj-ea"/>
                <a:ea typeface="+mj-ea"/>
              </a:rPr>
              <a:t>请与我同行</a:t>
            </a:r>
            <a:r>
              <a:rPr lang="en-US" altLang="zh-CN" sz="2200" dirty="0" smtClean="0">
                <a:latin typeface="+mj-ea"/>
                <a:ea typeface="+mj-ea"/>
              </a:rPr>
              <a:t>》</a:t>
            </a:r>
            <a:r>
              <a:rPr lang="zh-CN" altLang="en-US" sz="2200" dirty="0" smtClean="0">
                <a:latin typeface="+mj-ea"/>
                <a:ea typeface="+mj-ea"/>
              </a:rPr>
              <a:t>，湖南株洲市歌剧团的</a:t>
            </a:r>
            <a:r>
              <a:rPr lang="en-US" altLang="zh-CN" sz="2200" dirty="0" smtClean="0">
                <a:latin typeface="+mj-ea"/>
                <a:ea typeface="+mj-ea"/>
              </a:rPr>
              <a:t>《</a:t>
            </a:r>
            <a:r>
              <a:rPr lang="zh-CN" altLang="en-US" sz="2200" dirty="0" smtClean="0">
                <a:latin typeface="+mj-ea"/>
                <a:ea typeface="+mj-ea"/>
              </a:rPr>
              <a:t>公寓十三</a:t>
            </a:r>
            <a:r>
              <a:rPr lang="en-US" altLang="zh-CN" sz="2200" dirty="0" smtClean="0">
                <a:latin typeface="+mj-ea"/>
                <a:ea typeface="+mj-ea"/>
              </a:rPr>
              <a:t>》</a:t>
            </a:r>
            <a:r>
              <a:rPr lang="zh-CN" altLang="en-US" sz="2200" dirty="0" smtClean="0">
                <a:latin typeface="+mj-ea"/>
                <a:ea typeface="+mj-ea"/>
              </a:rPr>
              <a:t>，宁波歌剧院的</a:t>
            </a:r>
            <a:r>
              <a:rPr lang="en-US" altLang="zh-CN" sz="2200" dirty="0" smtClean="0">
                <a:latin typeface="+mj-ea"/>
                <a:ea typeface="+mj-ea"/>
              </a:rPr>
              <a:t>《</a:t>
            </a:r>
            <a:r>
              <a:rPr lang="zh-CN" altLang="en-US" sz="2200" dirty="0" smtClean="0">
                <a:latin typeface="+mj-ea"/>
                <a:ea typeface="+mj-ea"/>
              </a:rPr>
              <a:t>人间自有真情在</a:t>
            </a:r>
            <a:r>
              <a:rPr lang="en-US" altLang="zh-CN" sz="2200" dirty="0" smtClean="0">
                <a:latin typeface="+mj-ea"/>
                <a:ea typeface="+mj-ea"/>
              </a:rPr>
              <a:t>》</a:t>
            </a:r>
            <a:r>
              <a:rPr lang="zh-CN" altLang="en-US" sz="2200" dirty="0" smtClean="0">
                <a:latin typeface="+mj-ea"/>
                <a:ea typeface="+mj-ea"/>
              </a:rPr>
              <a:t>，北京前线话剧团的</a:t>
            </a:r>
            <a:r>
              <a:rPr lang="en-US" altLang="zh-CN" sz="2200" dirty="0" smtClean="0">
                <a:latin typeface="+mj-ea"/>
                <a:ea typeface="+mj-ea"/>
              </a:rPr>
              <a:t>《</a:t>
            </a:r>
            <a:r>
              <a:rPr lang="zh-CN" altLang="en-US" sz="2200" dirty="0" smtClean="0">
                <a:latin typeface="+mj-ea"/>
                <a:ea typeface="+mj-ea"/>
              </a:rPr>
              <a:t>征婚启事</a:t>
            </a:r>
            <a:r>
              <a:rPr lang="en-US" altLang="zh-CN" sz="2200" dirty="0" smtClean="0">
                <a:latin typeface="+mj-ea"/>
                <a:ea typeface="+mj-ea"/>
              </a:rPr>
              <a:t>》</a:t>
            </a:r>
            <a:r>
              <a:rPr lang="zh-CN" altLang="en-US" sz="2200" dirty="0" smtClean="0">
                <a:latin typeface="+mj-ea"/>
                <a:ea typeface="+mj-ea"/>
              </a:rPr>
              <a:t>，中国戏剧研究会的前身</a:t>
            </a:r>
            <a:r>
              <a:rPr lang="en-US" altLang="zh-CN" sz="2200" dirty="0" smtClean="0">
                <a:latin typeface="+mj-ea"/>
                <a:ea typeface="+mj-ea"/>
              </a:rPr>
              <a:t>——</a:t>
            </a:r>
            <a:r>
              <a:rPr lang="zh-CN" altLang="en-US" sz="2200" dirty="0" smtClean="0">
                <a:latin typeface="+mj-ea"/>
                <a:ea typeface="+mj-ea"/>
              </a:rPr>
              <a:t>中央歌剧院推出的</a:t>
            </a:r>
            <a:r>
              <a:rPr lang="en-US" altLang="zh-CN" sz="2200" dirty="0" smtClean="0">
                <a:latin typeface="+mj-ea"/>
                <a:ea typeface="+mj-ea"/>
              </a:rPr>
              <a:t>《</a:t>
            </a:r>
            <a:r>
              <a:rPr lang="zh-CN" altLang="en-US" sz="2200" dirty="0" smtClean="0">
                <a:latin typeface="+mj-ea"/>
                <a:ea typeface="+mj-ea"/>
              </a:rPr>
              <a:t>日出</a:t>
            </a:r>
            <a:r>
              <a:rPr lang="en-US" altLang="zh-CN" sz="2200" dirty="0" smtClean="0">
                <a:latin typeface="+mj-ea"/>
                <a:ea typeface="+mj-ea"/>
              </a:rPr>
              <a:t>》</a:t>
            </a:r>
            <a:r>
              <a:rPr lang="zh-CN" altLang="en-US" sz="2200" dirty="0" smtClean="0">
                <a:latin typeface="+mj-ea"/>
                <a:ea typeface="+mj-ea"/>
              </a:rPr>
              <a:t>，湖北音乐剧</a:t>
            </a:r>
            <a:r>
              <a:rPr lang="en-US" altLang="zh-CN" sz="2200" dirty="0" smtClean="0">
                <a:latin typeface="+mj-ea"/>
                <a:ea typeface="+mj-ea"/>
              </a:rPr>
              <a:t>《</a:t>
            </a:r>
            <a:r>
              <a:rPr lang="zh-CN" altLang="en-US" sz="2200" dirty="0" smtClean="0">
                <a:latin typeface="+mj-ea"/>
                <a:ea typeface="+mj-ea"/>
              </a:rPr>
              <a:t>大三峡</a:t>
            </a:r>
            <a:r>
              <a:rPr lang="en-US" altLang="zh-CN" sz="2200" dirty="0" smtClean="0">
                <a:latin typeface="+mj-ea"/>
                <a:ea typeface="+mj-ea"/>
              </a:rPr>
              <a:t>》</a:t>
            </a:r>
            <a:r>
              <a:rPr lang="zh-CN" altLang="en-US" sz="2200" dirty="0" smtClean="0">
                <a:latin typeface="+mj-ea"/>
                <a:ea typeface="+mj-ea"/>
              </a:rPr>
              <a:t>，广东音乐剧</a:t>
            </a:r>
            <a:r>
              <a:rPr lang="en-US" altLang="zh-CN" sz="2200" dirty="0" smtClean="0">
                <a:latin typeface="+mj-ea"/>
                <a:ea typeface="+mj-ea"/>
              </a:rPr>
              <a:t>《</a:t>
            </a:r>
            <a:r>
              <a:rPr lang="zh-CN" altLang="en-US" sz="2200" dirty="0" smtClean="0">
                <a:latin typeface="+mj-ea"/>
                <a:ea typeface="+mj-ea"/>
              </a:rPr>
              <a:t>星</a:t>
            </a:r>
            <a:r>
              <a:rPr lang="en-US" altLang="zh-CN" sz="2200" dirty="0" smtClean="0">
                <a:latin typeface="+mj-ea"/>
                <a:ea typeface="+mj-ea"/>
              </a:rPr>
              <a:t>》</a:t>
            </a:r>
            <a:r>
              <a:rPr lang="zh-CN" altLang="en-US" sz="2200" dirty="0" smtClean="0">
                <a:latin typeface="+mj-ea"/>
                <a:ea typeface="+mj-ea"/>
              </a:rPr>
              <a:t>，湖南省首部大型原创音乐剧</a:t>
            </a:r>
            <a:r>
              <a:rPr lang="en-US" altLang="zh-CN" sz="2200" dirty="0" smtClean="0">
                <a:latin typeface="+mj-ea"/>
                <a:ea typeface="+mj-ea"/>
              </a:rPr>
              <a:t>《</a:t>
            </a:r>
            <a:r>
              <a:rPr lang="zh-CN" altLang="en-US" sz="2200" dirty="0" smtClean="0">
                <a:latin typeface="+mj-ea"/>
                <a:ea typeface="+mj-ea"/>
              </a:rPr>
              <a:t>同一个月亮</a:t>
            </a:r>
            <a:r>
              <a:rPr lang="en-US" altLang="zh-CN" sz="2200" dirty="0" smtClean="0">
                <a:latin typeface="+mj-ea"/>
                <a:ea typeface="+mj-ea"/>
              </a:rPr>
              <a:t>》</a:t>
            </a:r>
            <a:r>
              <a:rPr lang="zh-CN" altLang="en-US" sz="2200" dirty="0" smtClean="0">
                <a:latin typeface="+mj-ea"/>
                <a:ea typeface="+mj-ea"/>
              </a:rPr>
              <a:t>，北京大学戏剧与电影研究所推出的经典音乐剧</a:t>
            </a:r>
            <a:r>
              <a:rPr lang="en-US" altLang="zh-CN" sz="2200" dirty="0" smtClean="0">
                <a:latin typeface="+mj-ea"/>
                <a:ea typeface="+mj-ea"/>
              </a:rPr>
              <a:t>《</a:t>
            </a:r>
            <a:r>
              <a:rPr lang="zh-CN" altLang="en-US" sz="2200" dirty="0" smtClean="0">
                <a:latin typeface="+mj-ea"/>
                <a:ea typeface="+mj-ea"/>
              </a:rPr>
              <a:t>屋顶上的提琴手</a:t>
            </a:r>
            <a:r>
              <a:rPr lang="en-US" altLang="zh-CN" sz="2200" dirty="0" smtClean="0">
                <a:latin typeface="+mj-ea"/>
                <a:ea typeface="+mj-ea"/>
              </a:rPr>
              <a:t>》</a:t>
            </a:r>
            <a:r>
              <a:rPr lang="zh-CN" altLang="en-US" sz="2200" dirty="0" smtClean="0">
                <a:latin typeface="+mj-ea"/>
                <a:ea typeface="+mj-ea"/>
              </a:rPr>
              <a:t>及黑龙江省歌舞剧的剧目等等。</a:t>
            </a:r>
            <a:endParaRPr lang="zh-CN" altLang="en-US" sz="2200" dirty="0" smtClean="0">
              <a:latin typeface="+mj-ea"/>
              <a:ea typeface="+mj-ea"/>
            </a:endParaRPr>
          </a:p>
        </p:txBody>
      </p:sp>
      <p:pic>
        <p:nvPicPr>
          <p:cNvPr id="8" name="图片 7" descr="330747-15122PSK487.jpg"/>
          <p:cNvPicPr>
            <a:picLocks noChangeAspect="1"/>
          </p:cNvPicPr>
          <p:nvPr/>
        </p:nvPicPr>
        <p:blipFill>
          <a:blip r:embed="rId1" cstate="print"/>
          <a:stretch>
            <a:fillRect/>
          </a:stretch>
        </p:blipFill>
        <p:spPr>
          <a:xfrm>
            <a:off x="10389815" y="5488533"/>
            <a:ext cx="2005908" cy="1384077"/>
          </a:xfrm>
          <a:prstGeom prst="rect">
            <a:avLst/>
          </a:prstGeom>
        </p:spPr>
      </p:pic>
      <p:pic>
        <p:nvPicPr>
          <p:cNvPr id="9" name="图片 8" descr="t01ae21a49ac54a41c1.jpg"/>
          <p:cNvPicPr>
            <a:picLocks noChangeAspect="1"/>
          </p:cNvPicPr>
          <p:nvPr/>
        </p:nvPicPr>
        <p:blipFill>
          <a:blip r:embed="rId2" cstate="print"/>
          <a:stretch>
            <a:fillRect/>
          </a:stretch>
        </p:blipFill>
        <p:spPr>
          <a:xfrm>
            <a:off x="956767" y="808013"/>
            <a:ext cx="1656184" cy="14036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38223" y="3634879"/>
            <a:ext cx="4536504"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西方音乐剧鉴赏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947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516039" y="591989"/>
              <a:ext cx="359883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猫.jpg"/>
          <p:cNvPicPr>
            <a:picLocks noChangeAspect="1"/>
          </p:cNvPicPr>
          <p:nvPr/>
        </p:nvPicPr>
        <p:blipFill>
          <a:blip r:embed="rId1" cstate="print"/>
          <a:stretch>
            <a:fillRect/>
          </a:stretch>
        </p:blipFill>
        <p:spPr>
          <a:xfrm>
            <a:off x="956767" y="1096045"/>
            <a:ext cx="1440160" cy="1073574"/>
          </a:xfrm>
          <a:prstGeom prst="rect">
            <a:avLst/>
          </a:prstGeom>
        </p:spPr>
      </p:pic>
      <p:sp>
        <p:nvSpPr>
          <p:cNvPr id="8" name="矩形 7"/>
          <p:cNvSpPr/>
          <p:nvPr/>
        </p:nvSpPr>
        <p:spPr>
          <a:xfrm>
            <a:off x="2540943" y="1384077"/>
            <a:ext cx="2031325" cy="559769"/>
          </a:xfrm>
          <a:prstGeom prst="rect">
            <a:avLst/>
          </a:prstGeom>
        </p:spPr>
        <p:txBody>
          <a:bodyPr wrap="none">
            <a:spAutoFit/>
          </a:bodyPr>
          <a:lstStyle/>
          <a:p>
            <a:pPr algn="just">
              <a:lnSpc>
                <a:spcPct val="150000"/>
              </a:lnSpc>
            </a:pPr>
            <a:r>
              <a:rPr lang="zh-CN" altLang="en-US" sz="2400" dirty="0" smtClean="0">
                <a:latin typeface="+mj-ea"/>
                <a:ea typeface="+mj-ea"/>
              </a:rPr>
              <a:t>（一）</a:t>
            </a:r>
            <a:r>
              <a:rPr lang="en-US" altLang="zh-CN" sz="2400" dirty="0" smtClean="0">
                <a:latin typeface="+mj-ea"/>
                <a:ea typeface="+mj-ea"/>
              </a:rPr>
              <a:t>《</a:t>
            </a:r>
            <a:r>
              <a:rPr lang="zh-CN" altLang="en-US" sz="2400" dirty="0" smtClean="0">
                <a:latin typeface="+mj-ea"/>
                <a:ea typeface="+mj-ea"/>
              </a:rPr>
              <a:t>猫</a:t>
            </a:r>
            <a:r>
              <a:rPr lang="en-US" altLang="zh-CN" sz="2400" dirty="0" smtClean="0">
                <a:latin typeface="+mj-ea"/>
                <a:ea typeface="+mj-ea"/>
              </a:rPr>
              <a:t>》</a:t>
            </a:r>
            <a:endParaRPr lang="zh-CN" altLang="en-US" sz="2400" dirty="0">
              <a:latin typeface="+mj-ea"/>
              <a:ea typeface="+mj-ea"/>
            </a:endParaRPr>
          </a:p>
        </p:txBody>
      </p:sp>
      <p:sp>
        <p:nvSpPr>
          <p:cNvPr id="9" name="矩形 8"/>
          <p:cNvSpPr/>
          <p:nvPr/>
        </p:nvSpPr>
        <p:spPr>
          <a:xfrm>
            <a:off x="1244799" y="2608213"/>
            <a:ext cx="7632848" cy="1615827"/>
          </a:xfrm>
          <a:prstGeom prst="rect">
            <a:avLst/>
          </a:prstGeom>
        </p:spPr>
        <p:txBody>
          <a:bodyPr wrap="square">
            <a:spAutoFit/>
          </a:bodyPr>
          <a:lstStyle/>
          <a:p>
            <a:pPr algn="just">
              <a:lnSpc>
                <a:spcPct val="150000"/>
              </a:lnSpc>
            </a:pPr>
            <a:r>
              <a:rPr lang="zh-CN" altLang="en-US" sz="2200" dirty="0" smtClean="0">
                <a:latin typeface="+mj-ea"/>
                <a:ea typeface="+mj-ea"/>
              </a:rPr>
              <a:t>    安德鲁</a:t>
            </a:r>
            <a:r>
              <a:rPr lang="en-US" altLang="zh-CN" sz="2200" dirty="0" smtClean="0">
                <a:latin typeface="+mj-ea"/>
                <a:ea typeface="+mj-ea"/>
              </a:rPr>
              <a:t>• </a:t>
            </a:r>
            <a:r>
              <a:rPr lang="zh-CN" altLang="en-US" sz="2200" dirty="0" smtClean="0">
                <a:latin typeface="+mj-ea"/>
                <a:ea typeface="+mj-ea"/>
              </a:rPr>
              <a:t>劳埃德</a:t>
            </a:r>
            <a:r>
              <a:rPr lang="en-US" altLang="zh-CN" sz="2200" dirty="0" smtClean="0">
                <a:latin typeface="+mj-ea"/>
                <a:ea typeface="+mj-ea"/>
              </a:rPr>
              <a:t>• </a:t>
            </a:r>
            <a:r>
              <a:rPr lang="zh-CN" altLang="en-US" sz="2200" dirty="0" smtClean="0">
                <a:latin typeface="+mj-ea"/>
                <a:ea typeface="+mj-ea"/>
              </a:rPr>
              <a:t>韦伯是英国的音乐剧作曲大师，有“当代音乐剧之父”的美誉。在当今世界音乐剧舞台上四大名剧中的两部作品</a:t>
            </a:r>
            <a:r>
              <a:rPr lang="en-US" altLang="zh-CN" sz="2200" dirty="0" smtClean="0">
                <a:latin typeface="+mj-ea"/>
                <a:ea typeface="+mj-ea"/>
              </a:rPr>
              <a:t>《</a:t>
            </a:r>
            <a:r>
              <a:rPr lang="zh-CN" altLang="en-US" sz="2200" dirty="0" smtClean="0">
                <a:latin typeface="+mj-ea"/>
                <a:ea typeface="+mj-ea"/>
              </a:rPr>
              <a:t>猫</a:t>
            </a:r>
            <a:r>
              <a:rPr lang="en-US" altLang="zh-CN" sz="2200" dirty="0" smtClean="0">
                <a:latin typeface="+mj-ea"/>
                <a:ea typeface="+mj-ea"/>
              </a:rPr>
              <a:t>》《</a:t>
            </a:r>
            <a:r>
              <a:rPr lang="zh-CN" altLang="en-US" sz="2200" dirty="0" smtClean="0">
                <a:latin typeface="+mj-ea"/>
                <a:ea typeface="+mj-ea"/>
              </a:rPr>
              <a:t>剧院魅影</a:t>
            </a:r>
            <a:r>
              <a:rPr lang="en-US" altLang="zh-CN" sz="2200" dirty="0" smtClean="0">
                <a:latin typeface="+mj-ea"/>
                <a:ea typeface="+mj-ea"/>
              </a:rPr>
              <a:t>》</a:t>
            </a:r>
            <a:r>
              <a:rPr lang="zh-CN" altLang="en-US" sz="2200" dirty="0" smtClean="0">
                <a:latin typeface="+mj-ea"/>
                <a:ea typeface="+mj-ea"/>
              </a:rPr>
              <a:t>就是韦伯的杰作。</a:t>
            </a:r>
            <a:endParaRPr lang="zh-CN" altLang="en-US" sz="2200" dirty="0" smtClean="0">
              <a:latin typeface="+mj-ea"/>
              <a:ea typeface="+mj-ea"/>
            </a:endParaRPr>
          </a:p>
        </p:txBody>
      </p:sp>
      <p:pic>
        <p:nvPicPr>
          <p:cNvPr id="10" name="图片 9" descr="安德鲁• 劳埃德• 韦伯.jpg"/>
          <p:cNvPicPr>
            <a:picLocks noChangeAspect="1"/>
          </p:cNvPicPr>
          <p:nvPr/>
        </p:nvPicPr>
        <p:blipFill>
          <a:blip r:embed="rId2" cstate="print"/>
          <a:stretch>
            <a:fillRect/>
          </a:stretch>
        </p:blipFill>
        <p:spPr>
          <a:xfrm>
            <a:off x="9021663" y="2320181"/>
            <a:ext cx="1872208" cy="2504543"/>
          </a:xfrm>
          <a:prstGeom prst="rect">
            <a:avLst/>
          </a:prstGeom>
        </p:spPr>
      </p:pic>
      <p:sp>
        <p:nvSpPr>
          <p:cNvPr id="11" name="矩形 10"/>
          <p:cNvSpPr/>
          <p:nvPr/>
        </p:nvSpPr>
        <p:spPr>
          <a:xfrm>
            <a:off x="1244799" y="4912469"/>
            <a:ext cx="9721080" cy="1107996"/>
          </a:xfrm>
          <a:prstGeom prst="rect">
            <a:avLst/>
          </a:prstGeom>
        </p:spPr>
        <p:txBody>
          <a:bodyPr wrap="square">
            <a:spAutoFit/>
          </a:bodyPr>
          <a:lstStyle/>
          <a:p>
            <a:pPr algn="just">
              <a:lnSpc>
                <a:spcPct val="150000"/>
              </a:lnSpc>
            </a:pPr>
            <a:r>
              <a:rPr lang="zh-CN" altLang="en-US" sz="2200" dirty="0" smtClean="0">
                <a:latin typeface="+mj-ea"/>
                <a:ea typeface="+mj-ea"/>
              </a:rPr>
              <a:t>    他的主要作品有</a:t>
            </a:r>
            <a:r>
              <a:rPr lang="en-US" altLang="zh-CN" sz="2200" dirty="0" smtClean="0">
                <a:latin typeface="+mj-ea"/>
                <a:ea typeface="+mj-ea"/>
              </a:rPr>
              <a:t>《</a:t>
            </a:r>
            <a:r>
              <a:rPr lang="zh-CN" altLang="en-US" sz="2200" dirty="0" smtClean="0">
                <a:latin typeface="+mj-ea"/>
                <a:ea typeface="+mj-ea"/>
              </a:rPr>
              <a:t>艾维塔</a:t>
            </a:r>
            <a:r>
              <a:rPr lang="en-US" altLang="zh-CN" sz="2200" dirty="0" smtClean="0">
                <a:latin typeface="+mj-ea"/>
                <a:ea typeface="+mj-ea"/>
              </a:rPr>
              <a:t>》《</a:t>
            </a:r>
            <a:r>
              <a:rPr lang="zh-CN" altLang="en-US" sz="2200" dirty="0" smtClean="0">
                <a:latin typeface="+mj-ea"/>
                <a:ea typeface="+mj-ea"/>
              </a:rPr>
              <a:t>猫</a:t>
            </a:r>
            <a:r>
              <a:rPr lang="en-US" altLang="zh-CN" sz="2200" dirty="0" smtClean="0">
                <a:latin typeface="+mj-ea"/>
                <a:ea typeface="+mj-ea"/>
              </a:rPr>
              <a:t>》《</a:t>
            </a:r>
            <a:r>
              <a:rPr lang="zh-CN" altLang="en-US" sz="2200" dirty="0" smtClean="0">
                <a:latin typeface="+mj-ea"/>
                <a:ea typeface="+mj-ea"/>
              </a:rPr>
              <a:t>剧院魅影</a:t>
            </a:r>
            <a:r>
              <a:rPr lang="en-US" altLang="zh-CN" sz="2200" dirty="0" smtClean="0">
                <a:latin typeface="+mj-ea"/>
                <a:ea typeface="+mj-ea"/>
              </a:rPr>
              <a:t>》《</a:t>
            </a:r>
            <a:r>
              <a:rPr lang="zh-CN" altLang="en-US" sz="2200" dirty="0" smtClean="0">
                <a:latin typeface="+mj-ea"/>
                <a:ea typeface="+mj-ea"/>
              </a:rPr>
              <a:t>万世巨星</a:t>
            </a:r>
            <a:r>
              <a:rPr lang="en-US" altLang="zh-CN" sz="2200" dirty="0" smtClean="0">
                <a:latin typeface="+mj-ea"/>
                <a:ea typeface="+mj-ea"/>
              </a:rPr>
              <a:t>》《</a:t>
            </a:r>
            <a:r>
              <a:rPr lang="zh-CN" altLang="en-US" sz="2200" dirty="0" smtClean="0">
                <a:latin typeface="+mj-ea"/>
                <a:ea typeface="+mj-ea"/>
              </a:rPr>
              <a:t>星光列车</a:t>
            </a:r>
            <a:r>
              <a:rPr lang="en-US" altLang="zh-CN" sz="2200" dirty="0" smtClean="0">
                <a:latin typeface="+mj-ea"/>
                <a:ea typeface="+mj-ea"/>
              </a:rPr>
              <a:t>》《</a:t>
            </a:r>
            <a:r>
              <a:rPr lang="zh-CN" altLang="en-US" sz="2200" dirty="0" smtClean="0">
                <a:latin typeface="+mj-ea"/>
                <a:ea typeface="+mj-ea"/>
              </a:rPr>
              <a:t>日落大道</a:t>
            </a:r>
            <a:r>
              <a:rPr lang="en-US" altLang="zh-CN" sz="2200" dirty="0" smtClean="0">
                <a:latin typeface="+mj-ea"/>
                <a:ea typeface="+mj-ea"/>
              </a:rPr>
              <a:t>》</a:t>
            </a:r>
            <a:r>
              <a:rPr lang="zh-CN" altLang="en-US" sz="2200" dirty="0" smtClean="0">
                <a:latin typeface="+mj-ea"/>
                <a:ea typeface="+mj-ea"/>
              </a:rPr>
              <a:t>等。其多部音乐剧曾获得百老汇托尼奖、金球奖、奥斯卡奖等。</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0227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026" name="Picture 2"/>
          <p:cNvPicPr>
            <a:picLocks noChangeAspect="1" noChangeArrowheads="1"/>
          </p:cNvPicPr>
          <p:nvPr/>
        </p:nvPicPr>
        <p:blipFill>
          <a:blip r:embed="rId1" cstate="print"/>
          <a:srcRect/>
          <a:stretch>
            <a:fillRect/>
          </a:stretch>
        </p:blipFill>
        <p:spPr bwMode="auto">
          <a:xfrm>
            <a:off x="1172791" y="1816125"/>
            <a:ext cx="5238750" cy="3495675"/>
          </a:xfrm>
          <a:prstGeom prst="rect">
            <a:avLst/>
          </a:prstGeom>
          <a:noFill/>
          <a:ln w="9525">
            <a:noFill/>
            <a:miter lim="800000"/>
            <a:headEnd/>
            <a:tailEnd/>
          </a:ln>
        </p:spPr>
      </p:pic>
      <p:sp>
        <p:nvSpPr>
          <p:cNvPr id="7" name="矩形 6"/>
          <p:cNvSpPr/>
          <p:nvPr/>
        </p:nvSpPr>
        <p:spPr>
          <a:xfrm>
            <a:off x="6573391" y="1816125"/>
            <a:ext cx="5544616" cy="3647152"/>
          </a:xfrm>
          <a:prstGeom prst="rect">
            <a:avLst/>
          </a:prstGeom>
        </p:spPr>
        <p:txBody>
          <a:bodyPr wrap="square">
            <a:spAutoFit/>
          </a:bodyPr>
          <a:lstStyle/>
          <a:p>
            <a:pPr algn="just">
              <a:lnSpc>
                <a:spcPct val="150000"/>
              </a:lnSpc>
            </a:pPr>
            <a:r>
              <a:rPr lang="zh-CN" altLang="en-US" sz="2200" dirty="0" smtClean="0">
                <a:latin typeface="+mj-ea"/>
                <a:ea typeface="+mj-ea"/>
              </a:rPr>
              <a:t>    二幕音乐剧</a:t>
            </a:r>
            <a:r>
              <a:rPr lang="en-US" altLang="zh-CN" sz="2200" dirty="0" smtClean="0">
                <a:latin typeface="+mj-ea"/>
                <a:ea typeface="+mj-ea"/>
              </a:rPr>
              <a:t>《</a:t>
            </a:r>
            <a:r>
              <a:rPr lang="zh-CN" altLang="en-US" sz="2200" dirty="0" smtClean="0">
                <a:latin typeface="+mj-ea"/>
                <a:ea typeface="+mj-ea"/>
              </a:rPr>
              <a:t>猫</a:t>
            </a:r>
            <a:r>
              <a:rPr lang="en-US" altLang="zh-CN" sz="2200" dirty="0" smtClean="0">
                <a:latin typeface="+mj-ea"/>
                <a:ea typeface="+mj-ea"/>
              </a:rPr>
              <a:t>》</a:t>
            </a:r>
            <a:r>
              <a:rPr lang="zh-CN" altLang="en-US" sz="2200" dirty="0" smtClean="0">
                <a:latin typeface="+mj-ea"/>
                <a:ea typeface="+mj-ea"/>
              </a:rPr>
              <a:t>由英国作曲家韦伯根据英国著名诗人托马斯</a:t>
            </a:r>
            <a:r>
              <a:rPr lang="en-US" altLang="zh-CN" sz="2200" dirty="0" smtClean="0">
                <a:latin typeface="+mj-ea"/>
                <a:ea typeface="+mj-ea"/>
              </a:rPr>
              <a:t>• </a:t>
            </a:r>
            <a:r>
              <a:rPr lang="zh-CN" altLang="en-US" sz="2200" dirty="0" smtClean="0">
                <a:latin typeface="+mj-ea"/>
                <a:ea typeface="+mj-ea"/>
              </a:rPr>
              <a:t>斯托姆</a:t>
            </a:r>
            <a:r>
              <a:rPr lang="en-US" altLang="zh-CN" sz="2200" dirty="0" smtClean="0">
                <a:latin typeface="+mj-ea"/>
                <a:ea typeface="+mj-ea"/>
              </a:rPr>
              <a:t>•</a:t>
            </a:r>
            <a:r>
              <a:rPr lang="zh-CN" altLang="en-US" sz="2200" dirty="0" smtClean="0">
                <a:latin typeface="+mj-ea"/>
                <a:ea typeface="+mj-ea"/>
              </a:rPr>
              <a:t>艾</a:t>
            </a:r>
            <a:r>
              <a:rPr lang="zh-CN" altLang="en-US" sz="2200" dirty="0" smtClean="0">
                <a:latin typeface="+mj-ea"/>
                <a:ea typeface="+mj-ea"/>
              </a:rPr>
              <a:t>略特的诗集</a:t>
            </a:r>
            <a:r>
              <a:rPr lang="en-US" altLang="zh-CN" sz="2200" dirty="0" smtClean="0">
                <a:latin typeface="+mj-ea"/>
                <a:ea typeface="+mj-ea"/>
              </a:rPr>
              <a:t>《</a:t>
            </a:r>
            <a:r>
              <a:rPr lang="zh-CN" altLang="en-US" sz="2200" dirty="0" smtClean="0">
                <a:latin typeface="+mj-ea"/>
                <a:ea typeface="+mj-ea"/>
              </a:rPr>
              <a:t>擅长装扮的老猫经</a:t>
            </a:r>
            <a:r>
              <a:rPr lang="en-US" altLang="zh-CN" sz="2200" dirty="0" smtClean="0">
                <a:latin typeface="+mj-ea"/>
                <a:ea typeface="+mj-ea"/>
              </a:rPr>
              <a:t>》</a:t>
            </a:r>
            <a:r>
              <a:rPr lang="zh-CN" altLang="en-US" sz="2200" dirty="0" smtClean="0">
                <a:latin typeface="+mj-ea"/>
                <a:ea typeface="+mj-ea"/>
              </a:rPr>
              <a:t>改编而成。</a:t>
            </a:r>
            <a:r>
              <a:rPr lang="en-US" altLang="zh-CN" sz="2200" dirty="0" smtClean="0">
                <a:latin typeface="+mj-ea"/>
                <a:ea typeface="+mj-ea"/>
              </a:rPr>
              <a:t> 1982</a:t>
            </a:r>
            <a:r>
              <a:rPr lang="zh-CN" altLang="en-US" sz="2200" dirty="0" smtClean="0">
                <a:latin typeface="+mj-ea"/>
                <a:ea typeface="+mj-ea"/>
              </a:rPr>
              <a:t>年，</a:t>
            </a:r>
            <a:r>
              <a:rPr lang="en-US" altLang="zh-CN" sz="2200" dirty="0" smtClean="0">
                <a:latin typeface="+mj-ea"/>
                <a:ea typeface="+mj-ea"/>
              </a:rPr>
              <a:t>《</a:t>
            </a:r>
            <a:r>
              <a:rPr lang="zh-CN" altLang="en-US" sz="2200" dirty="0" smtClean="0">
                <a:latin typeface="+mj-ea"/>
                <a:ea typeface="+mj-ea"/>
              </a:rPr>
              <a:t>猫</a:t>
            </a:r>
            <a:r>
              <a:rPr lang="en-US" altLang="zh-CN" sz="2200" dirty="0" smtClean="0">
                <a:latin typeface="+mj-ea"/>
                <a:ea typeface="+mj-ea"/>
              </a:rPr>
              <a:t>》</a:t>
            </a:r>
            <a:r>
              <a:rPr lang="zh-CN" altLang="en-US" sz="2200" dirty="0" smtClean="0">
                <a:latin typeface="+mj-ea"/>
                <a:ea typeface="+mj-ea"/>
              </a:rPr>
              <a:t>登陆百老汇，再度获得巨大成功。它随后在世界各地推出</a:t>
            </a:r>
            <a:r>
              <a:rPr lang="en-US" altLang="zh-CN" sz="2200" dirty="0" smtClean="0">
                <a:latin typeface="+mj-ea"/>
                <a:ea typeface="+mj-ea"/>
              </a:rPr>
              <a:t>40</a:t>
            </a:r>
            <a:r>
              <a:rPr lang="zh-CN" altLang="en-US" sz="2200" dirty="0" smtClean="0">
                <a:latin typeface="+mj-ea"/>
                <a:ea typeface="+mj-ea"/>
              </a:rPr>
              <a:t>个版本，在全球</a:t>
            </a:r>
            <a:r>
              <a:rPr lang="en-US" altLang="zh-CN" sz="2200" dirty="0" smtClean="0">
                <a:latin typeface="+mj-ea"/>
                <a:ea typeface="+mj-ea"/>
              </a:rPr>
              <a:t>150</a:t>
            </a:r>
            <a:r>
              <a:rPr lang="zh-CN" altLang="en-US" sz="2200" dirty="0" smtClean="0">
                <a:latin typeface="+mj-ea"/>
                <a:ea typeface="+mj-ea"/>
              </a:rPr>
              <a:t>多个城市上演，拥有</a:t>
            </a:r>
            <a:r>
              <a:rPr lang="en-US" altLang="zh-CN" sz="2200" dirty="0" smtClean="0">
                <a:latin typeface="+mj-ea"/>
                <a:ea typeface="+mj-ea"/>
              </a:rPr>
              <a:t>6500</a:t>
            </a:r>
            <a:r>
              <a:rPr lang="zh-CN" altLang="en-US" sz="2200" dirty="0" smtClean="0">
                <a:latin typeface="+mj-ea"/>
                <a:ea typeface="+mj-ea"/>
              </a:rPr>
              <a:t>万观众 ，取得超过</a:t>
            </a:r>
            <a:r>
              <a:rPr lang="en-US" altLang="zh-CN" sz="2200" dirty="0" smtClean="0">
                <a:latin typeface="+mj-ea"/>
                <a:ea typeface="+mj-ea"/>
              </a:rPr>
              <a:t>20</a:t>
            </a:r>
            <a:r>
              <a:rPr lang="zh-CN" altLang="en-US" sz="2200" dirty="0" smtClean="0">
                <a:latin typeface="+mj-ea"/>
                <a:ea typeface="+mj-ea"/>
              </a:rPr>
              <a:t>亿美元的票房收入。</a:t>
            </a:r>
            <a:endParaRPr lang="zh-CN" altLang="en-US" sz="2200" dirty="0" smtClean="0">
              <a:latin typeface="+mj-ea"/>
              <a:ea typeface="+mj-ea"/>
            </a:endParaRPr>
          </a:p>
        </p:txBody>
      </p:sp>
      <p:sp>
        <p:nvSpPr>
          <p:cNvPr id="8"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44031" y="591989"/>
              <a:ext cx="36708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回忆.png"/>
          <p:cNvPicPr>
            <a:picLocks noChangeAspect="1"/>
          </p:cNvPicPr>
          <p:nvPr/>
        </p:nvPicPr>
        <p:blipFill>
          <a:blip r:embed="rId1" cstate="print"/>
          <a:stretch>
            <a:fillRect/>
          </a:stretch>
        </p:blipFill>
        <p:spPr>
          <a:xfrm>
            <a:off x="3693071" y="1096045"/>
            <a:ext cx="5145956" cy="5375128"/>
          </a:xfrm>
          <a:prstGeom prst="rect">
            <a:avLst/>
          </a:prstGeom>
        </p:spPr>
      </p:pic>
      <p:sp>
        <p:nvSpPr>
          <p:cNvPr id="8"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105592" y="4499738"/>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2021289" y="714987"/>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004923" y="1067327"/>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3946205" y="4381907"/>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332655" y="3956003"/>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819952" y="5217970"/>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2017417" y="2085628"/>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5129689" y="2102892"/>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1"/>
            </p:custDataLst>
          </p:nvPr>
        </p:nvSpPr>
        <p:spPr>
          <a:xfrm>
            <a:off x="6641857" y="2606948"/>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2"/>
            </p:custDataLst>
          </p:nvPr>
        </p:nvSpPr>
        <p:spPr>
          <a:xfrm>
            <a:off x="7217921" y="2535099"/>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音乐剧概述</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3"/>
            </p:custDataLst>
          </p:nvPr>
        </p:nvSpPr>
        <p:spPr>
          <a:xfrm>
            <a:off x="6641857" y="3903092"/>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4"/>
            </p:custDataLst>
          </p:nvPr>
        </p:nvSpPr>
        <p:spPr>
          <a:xfrm>
            <a:off x="2245067" y="2791003"/>
            <a:ext cx="2626654" cy="1107440"/>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5"/>
            </p:custDataLst>
          </p:nvPr>
        </p:nvSpPr>
        <p:spPr>
          <a:xfrm>
            <a:off x="2393385" y="3968470"/>
            <a:ext cx="2330017" cy="492125"/>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6"/>
            </p:custDataLst>
          </p:nvPr>
        </p:nvSpPr>
        <p:spPr>
          <a:xfrm>
            <a:off x="7289929" y="3831243"/>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西方音乐剧鉴赏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Number_1"/>
          <p:cNvSpPr/>
          <p:nvPr>
            <p:custDataLst>
              <p:tags r:id="rId7"/>
            </p:custDataLst>
          </p:nvPr>
        </p:nvSpPr>
        <p:spPr>
          <a:xfrm>
            <a:off x="6641857" y="5199236"/>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Entry_1"/>
          <p:cNvSpPr/>
          <p:nvPr>
            <p:custDataLst>
              <p:tags r:id="rId8"/>
            </p:custDataLst>
          </p:nvPr>
        </p:nvSpPr>
        <p:spPr>
          <a:xfrm>
            <a:off x="7217921" y="5127387"/>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中国音乐剧鉴赏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0-#ppt_w/2"/>
                                          </p:val>
                                        </p:tav>
                                        <p:tav tm="100000">
                                          <p:val>
                                            <p:strVal val="#ppt_x"/>
                                          </p:val>
                                        </p:tav>
                                      </p:tavLst>
                                    </p:anim>
                                    <p:anim calcmode="lin" valueType="num">
                                      <p:cBhvr additive="base">
                                        <p:cTn id="24" dur="12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by="(-#ppt_w*2)" calcmode="lin" valueType="num">
                                      <p:cBhvr rctx="PPT">
                                        <p:cTn id="41" dur="500" autoRev="1" fill="hold">
                                          <p:stCondLst>
                                            <p:cond delay="0"/>
                                          </p:stCondLst>
                                        </p:cTn>
                                        <p:tgtEl>
                                          <p:spTgt spid="29"/>
                                        </p:tgtEl>
                                        <p:attrNameLst>
                                          <p:attrName>ppt_w</p:attrName>
                                        </p:attrNameLst>
                                      </p:cBhvr>
                                    </p:anim>
                                    <p:anim by="(#ppt_w*0.50)" calcmode="lin" valueType="num">
                                      <p:cBhvr>
                                        <p:cTn id="42" dur="500" decel="50000" autoRev="1" fill="hold">
                                          <p:stCondLst>
                                            <p:cond delay="0"/>
                                          </p:stCondLst>
                                        </p:cTn>
                                        <p:tgtEl>
                                          <p:spTgt spid="29"/>
                                        </p:tgtEl>
                                        <p:attrNameLst>
                                          <p:attrName>ppt_x</p:attrName>
                                        </p:attrNameLst>
                                      </p:cBhvr>
                                    </p:anim>
                                    <p:anim from="(-#ppt_h/2)" to="(#ppt_y)" calcmode="lin" valueType="num">
                                      <p:cBhvr>
                                        <p:cTn id="43" dur="1000" fill="hold">
                                          <p:stCondLst>
                                            <p:cond delay="0"/>
                                          </p:stCondLst>
                                        </p:cTn>
                                        <p:tgtEl>
                                          <p:spTgt spid="29"/>
                                        </p:tgtEl>
                                        <p:attrNameLst>
                                          <p:attrName>ppt_y</p:attrName>
                                        </p:attrNameLst>
                                      </p:cBhvr>
                                    </p:anim>
                                    <p:animRot by="21600000">
                                      <p:cBhvr>
                                        <p:cTn id="44" dur="1000" fill="hold">
                                          <p:stCondLst>
                                            <p:cond delay="0"/>
                                          </p:stCondLst>
                                        </p:cTn>
                                        <p:tgtEl>
                                          <p:spTgt spid="2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by="(-#ppt_w*2)" calcmode="lin" valueType="num">
                                      <p:cBhvr rctx="PPT">
                                        <p:cTn id="47" dur="500" autoRev="1" fill="hold">
                                          <p:stCondLst>
                                            <p:cond delay="0"/>
                                          </p:stCondLst>
                                        </p:cTn>
                                        <p:tgtEl>
                                          <p:spTgt spid="30"/>
                                        </p:tgtEl>
                                        <p:attrNameLst>
                                          <p:attrName>ppt_w</p:attrName>
                                        </p:attrNameLst>
                                      </p:cBhvr>
                                    </p:anim>
                                    <p:anim by="(#ppt_w*0.50)" calcmode="lin" valueType="num">
                                      <p:cBhvr>
                                        <p:cTn id="48" dur="500" decel="50000" autoRev="1" fill="hold">
                                          <p:stCondLst>
                                            <p:cond delay="0"/>
                                          </p:stCondLst>
                                        </p:cTn>
                                        <p:tgtEl>
                                          <p:spTgt spid="30"/>
                                        </p:tgtEl>
                                        <p:attrNameLst>
                                          <p:attrName>ppt_x</p:attrName>
                                        </p:attrNameLst>
                                      </p:cBhvr>
                                    </p:anim>
                                    <p:anim from="(-#ppt_h/2)" to="(#ppt_y)" calcmode="lin" valueType="num">
                                      <p:cBhvr>
                                        <p:cTn id="49" dur="1000" fill="hold">
                                          <p:stCondLst>
                                            <p:cond delay="0"/>
                                          </p:stCondLst>
                                        </p:cTn>
                                        <p:tgtEl>
                                          <p:spTgt spid="30"/>
                                        </p:tgtEl>
                                        <p:attrNameLst>
                                          <p:attrName>ppt_y</p:attrName>
                                        </p:attrNameLst>
                                      </p:cBhvr>
                                    </p:anim>
                                    <p:animRot by="21600000">
                                      <p:cBhvr>
                                        <p:cTn id="50" dur="1000" fill="hold">
                                          <p:stCondLst>
                                            <p:cond delay="0"/>
                                          </p:stCondLst>
                                        </p:cTn>
                                        <p:tgtEl>
                                          <p:spTgt spid="30"/>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down)">
                                      <p:cBhvr>
                                        <p:cTn id="8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9" grpId="0"/>
      <p:bldP spid="30" grpId="0"/>
      <p:bldP spid="31" grpId="0" bldLvl="0" animBg="1"/>
      <p:bldP spid="16" grpId="0" bldLvl="0" animBg="1"/>
      <p:bldP spid="1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3108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244799" y="2464197"/>
            <a:ext cx="6408712" cy="3139321"/>
          </a:xfrm>
          <a:prstGeom prst="rect">
            <a:avLst/>
          </a:prstGeom>
        </p:spPr>
        <p:txBody>
          <a:bodyPr wrap="square">
            <a:spAutoFit/>
          </a:bodyPr>
          <a:lstStyle/>
          <a:p>
            <a:pPr algn="just">
              <a:lnSpc>
                <a:spcPct val="150000"/>
              </a:lnSpc>
            </a:pPr>
            <a:r>
              <a:rPr lang="zh-CN" altLang="en-US" sz="2200" dirty="0" smtClean="0">
                <a:latin typeface="+mj-ea"/>
                <a:ea typeface="+mj-ea"/>
              </a:rPr>
              <a:t>    “</a:t>
            </a:r>
            <a:r>
              <a:rPr lang="en-US" altLang="zh-CN" sz="2200" dirty="0" smtClean="0">
                <a:latin typeface="+mj-ea"/>
                <a:ea typeface="+mj-ea"/>
              </a:rPr>
              <a:t>20</a:t>
            </a:r>
            <a:r>
              <a:rPr lang="zh-CN" altLang="en-US" sz="2200" dirty="0" smtClean="0">
                <a:latin typeface="+mj-ea"/>
                <a:ea typeface="+mj-ea"/>
              </a:rPr>
              <a:t>世纪最成功剧目”</a:t>
            </a:r>
            <a:r>
              <a:rPr lang="en-US" altLang="zh-CN" sz="2200" dirty="0" smtClean="0">
                <a:latin typeface="+mj-ea"/>
                <a:ea typeface="+mj-ea"/>
              </a:rPr>
              <a:t>《</a:t>
            </a:r>
            <a:r>
              <a:rPr lang="zh-CN" altLang="en-US" sz="2200" dirty="0" smtClean="0">
                <a:latin typeface="+mj-ea"/>
                <a:ea typeface="+mj-ea"/>
              </a:rPr>
              <a:t>剧院魅影</a:t>
            </a:r>
            <a:r>
              <a:rPr lang="en-US" altLang="zh-CN" sz="2200" dirty="0" smtClean="0">
                <a:latin typeface="+mj-ea"/>
                <a:ea typeface="+mj-ea"/>
              </a:rPr>
              <a:t>》</a:t>
            </a:r>
            <a:r>
              <a:rPr lang="zh-CN" altLang="en-US" sz="2200" dirty="0" smtClean="0">
                <a:latin typeface="+mj-ea"/>
                <a:ea typeface="+mj-ea"/>
              </a:rPr>
              <a:t>（又称</a:t>
            </a:r>
            <a:r>
              <a:rPr lang="en-US" altLang="zh-CN" sz="2200" dirty="0" smtClean="0">
                <a:latin typeface="+mj-ea"/>
                <a:ea typeface="+mj-ea"/>
              </a:rPr>
              <a:t>《</a:t>
            </a:r>
            <a:r>
              <a:rPr lang="zh-CN" altLang="en-US" sz="2200" dirty="0" smtClean="0">
                <a:latin typeface="+mj-ea"/>
                <a:ea typeface="+mj-ea"/>
              </a:rPr>
              <a:t>歌剧魅影</a:t>
            </a:r>
            <a:r>
              <a:rPr lang="en-US" altLang="zh-CN" sz="2200" dirty="0" smtClean="0">
                <a:latin typeface="+mj-ea"/>
                <a:ea typeface="+mj-ea"/>
              </a:rPr>
              <a:t>》《</a:t>
            </a:r>
            <a:r>
              <a:rPr lang="zh-CN" altLang="en-US" sz="2200" dirty="0" smtClean="0">
                <a:latin typeface="+mj-ea"/>
                <a:ea typeface="+mj-ea"/>
              </a:rPr>
              <a:t>歌剧院幽灵</a:t>
            </a:r>
            <a:r>
              <a:rPr lang="en-US" altLang="zh-CN" sz="2200" dirty="0" smtClean="0">
                <a:latin typeface="+mj-ea"/>
                <a:ea typeface="+mj-ea"/>
              </a:rPr>
              <a:t>》</a:t>
            </a:r>
            <a:r>
              <a:rPr lang="zh-CN" altLang="en-US" sz="2200" dirty="0" smtClean="0">
                <a:latin typeface="+mj-ea"/>
                <a:ea typeface="+mj-ea"/>
              </a:rPr>
              <a:t>）由安德鲁</a:t>
            </a:r>
            <a:r>
              <a:rPr lang="en-US" altLang="zh-CN" sz="2200" dirty="0" smtClean="0">
                <a:latin typeface="+mj-ea"/>
                <a:ea typeface="+mj-ea"/>
              </a:rPr>
              <a:t>•</a:t>
            </a:r>
            <a:r>
              <a:rPr lang="zh-CN" altLang="en-US" sz="2200" dirty="0" smtClean="0">
                <a:latin typeface="+mj-ea"/>
                <a:ea typeface="+mj-ea"/>
              </a:rPr>
              <a:t>劳埃德</a:t>
            </a:r>
            <a:r>
              <a:rPr lang="en-US" altLang="zh-CN" sz="2200" dirty="0" smtClean="0">
                <a:latin typeface="+mj-ea"/>
                <a:ea typeface="+mj-ea"/>
              </a:rPr>
              <a:t>•</a:t>
            </a:r>
            <a:r>
              <a:rPr lang="zh-CN" altLang="en-US" sz="2200" dirty="0" smtClean="0">
                <a:latin typeface="+mj-ea"/>
                <a:ea typeface="+mj-ea"/>
              </a:rPr>
              <a:t>韦伯作曲，其制作人是卡麦隆</a:t>
            </a:r>
            <a:r>
              <a:rPr lang="en-US" altLang="zh-CN" sz="2200" dirty="0" smtClean="0">
                <a:latin typeface="+mj-ea"/>
                <a:ea typeface="+mj-ea"/>
              </a:rPr>
              <a:t>•</a:t>
            </a:r>
            <a:r>
              <a:rPr lang="zh-CN" altLang="en-US" sz="2200" dirty="0" smtClean="0">
                <a:latin typeface="+mj-ea"/>
                <a:ea typeface="+mj-ea"/>
              </a:rPr>
              <a:t>麦金托什。</a:t>
            </a:r>
            <a:r>
              <a:rPr lang="en-US" altLang="zh-CN" sz="2200" dirty="0" smtClean="0">
                <a:latin typeface="+mj-ea"/>
                <a:ea typeface="+mj-ea"/>
              </a:rPr>
              <a:t>《</a:t>
            </a:r>
            <a:r>
              <a:rPr lang="zh-CN" altLang="en-US" sz="2200" dirty="0" smtClean="0">
                <a:latin typeface="+mj-ea"/>
                <a:ea typeface="+mj-ea"/>
              </a:rPr>
              <a:t>剧院魅影</a:t>
            </a:r>
            <a:r>
              <a:rPr lang="en-US" altLang="zh-CN" sz="2200" dirty="0" smtClean="0">
                <a:latin typeface="+mj-ea"/>
                <a:ea typeface="+mj-ea"/>
              </a:rPr>
              <a:t>》</a:t>
            </a:r>
            <a:r>
              <a:rPr lang="zh-CN" altLang="en-US" sz="2200" dirty="0" smtClean="0">
                <a:latin typeface="+mj-ea"/>
                <a:ea typeface="+mj-ea"/>
              </a:rPr>
              <a:t>是韦伯作曲的一部百老汇音乐剧，</a:t>
            </a:r>
            <a:r>
              <a:rPr lang="en-US" altLang="zh-CN" sz="2200" dirty="0" smtClean="0">
                <a:latin typeface="+mj-ea"/>
                <a:ea typeface="+mj-ea"/>
              </a:rPr>
              <a:t>1986</a:t>
            </a:r>
            <a:r>
              <a:rPr lang="zh-CN" altLang="en-US" sz="2200" dirty="0" smtClean="0">
                <a:latin typeface="+mj-ea"/>
                <a:ea typeface="+mj-ea"/>
              </a:rPr>
              <a:t>年在伦敦的首演由麦克尔</a:t>
            </a:r>
            <a:r>
              <a:rPr lang="en-US" altLang="zh-CN" sz="2200" dirty="0" smtClean="0">
                <a:latin typeface="+mj-ea"/>
                <a:ea typeface="+mj-ea"/>
              </a:rPr>
              <a:t>•</a:t>
            </a:r>
            <a:r>
              <a:rPr lang="zh-CN" altLang="en-US" sz="2200" dirty="0" smtClean="0">
                <a:latin typeface="+mj-ea"/>
                <a:ea typeface="+mj-ea"/>
              </a:rPr>
              <a:t>克劳福徳和莎拉</a:t>
            </a:r>
            <a:r>
              <a:rPr lang="en-US" altLang="zh-CN" sz="2200" dirty="0" smtClean="0">
                <a:latin typeface="+mj-ea"/>
                <a:ea typeface="+mj-ea"/>
              </a:rPr>
              <a:t>•</a:t>
            </a:r>
            <a:r>
              <a:rPr lang="zh-CN" altLang="en-US" sz="2200" dirty="0" smtClean="0">
                <a:latin typeface="+mj-ea"/>
                <a:ea typeface="+mj-ea"/>
              </a:rPr>
              <a:t>布莱曼担任男、女主角，至今在全球已有</a:t>
            </a:r>
            <a:r>
              <a:rPr lang="en-US" altLang="zh-CN" sz="2200" dirty="0" smtClean="0">
                <a:latin typeface="+mj-ea"/>
                <a:ea typeface="+mj-ea"/>
              </a:rPr>
              <a:t>16</a:t>
            </a:r>
            <a:r>
              <a:rPr lang="zh-CN" altLang="en-US" sz="2200" dirty="0" smtClean="0">
                <a:latin typeface="+mj-ea"/>
                <a:ea typeface="+mj-ea"/>
              </a:rPr>
              <a:t>个制作版本。</a:t>
            </a:r>
            <a:endParaRPr lang="zh-CN" altLang="en-US" sz="2200" dirty="0" smtClean="0">
              <a:latin typeface="+mj-ea"/>
              <a:ea typeface="+mj-ea"/>
            </a:endParaRPr>
          </a:p>
        </p:txBody>
      </p:sp>
      <p:sp>
        <p:nvSpPr>
          <p:cNvPr id="8" name="矩形 7"/>
          <p:cNvSpPr/>
          <p:nvPr/>
        </p:nvSpPr>
        <p:spPr>
          <a:xfrm>
            <a:off x="956767" y="1240061"/>
            <a:ext cx="2954655" cy="559769"/>
          </a:xfrm>
          <a:prstGeom prst="rect">
            <a:avLst/>
          </a:prstGeom>
        </p:spPr>
        <p:txBody>
          <a:bodyPr wrap="none">
            <a:spAutoFit/>
          </a:bodyPr>
          <a:lstStyle/>
          <a:p>
            <a:pPr algn="just">
              <a:lnSpc>
                <a:spcPct val="150000"/>
              </a:lnSpc>
            </a:pPr>
            <a:r>
              <a:rPr lang="zh-CN" altLang="en-US" sz="2400" dirty="0" smtClean="0">
                <a:latin typeface="+mj-ea"/>
                <a:ea typeface="+mj-ea"/>
              </a:rPr>
              <a:t>（二）</a:t>
            </a:r>
            <a:r>
              <a:rPr lang="en-US" altLang="zh-CN" sz="2400" dirty="0" smtClean="0">
                <a:latin typeface="+mj-ea"/>
                <a:ea typeface="+mj-ea"/>
              </a:rPr>
              <a:t>《</a:t>
            </a:r>
            <a:r>
              <a:rPr lang="zh-CN" altLang="en-US" sz="2400" dirty="0" smtClean="0">
                <a:latin typeface="+mj-ea"/>
                <a:ea typeface="+mj-ea"/>
              </a:rPr>
              <a:t>剧院魅影</a:t>
            </a:r>
            <a:r>
              <a:rPr lang="en-US" altLang="zh-CN" sz="2400" dirty="0" smtClean="0">
                <a:latin typeface="+mj-ea"/>
                <a:ea typeface="+mj-ea"/>
              </a:rPr>
              <a:t>》</a:t>
            </a:r>
            <a:endParaRPr lang="zh-CN" altLang="en-US" sz="2400" dirty="0" smtClean="0">
              <a:latin typeface="+mj-ea"/>
              <a:ea typeface="+mj-ea"/>
            </a:endParaRPr>
          </a:p>
        </p:txBody>
      </p:sp>
      <p:pic>
        <p:nvPicPr>
          <p:cNvPr id="9" name="图片 8" descr="剧院魅影.jpg"/>
          <p:cNvPicPr>
            <a:picLocks noChangeAspect="1"/>
          </p:cNvPicPr>
          <p:nvPr/>
        </p:nvPicPr>
        <p:blipFill>
          <a:blip r:embed="rId1" cstate="print"/>
          <a:stretch>
            <a:fillRect/>
          </a:stretch>
        </p:blipFill>
        <p:spPr>
          <a:xfrm>
            <a:off x="7869535" y="2320181"/>
            <a:ext cx="3638109" cy="3575742"/>
          </a:xfrm>
          <a:prstGeom prst="rect">
            <a:avLst/>
          </a:prstGeom>
        </p:spPr>
      </p:pic>
      <p:sp>
        <p:nvSpPr>
          <p:cNvPr id="10"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23879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44031" y="591989"/>
              <a:ext cx="36708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剧院魅影.png"/>
          <p:cNvPicPr>
            <a:picLocks noChangeAspect="1"/>
          </p:cNvPicPr>
          <p:nvPr/>
        </p:nvPicPr>
        <p:blipFill>
          <a:blip r:embed="rId1" cstate="print"/>
          <a:stretch>
            <a:fillRect/>
          </a:stretch>
        </p:blipFill>
        <p:spPr>
          <a:xfrm>
            <a:off x="2540943" y="1096045"/>
            <a:ext cx="7776864" cy="5684294"/>
          </a:xfrm>
          <a:prstGeom prst="rect">
            <a:avLst/>
          </a:prstGeom>
        </p:spPr>
      </p:pic>
      <p:sp>
        <p:nvSpPr>
          <p:cNvPr id="8"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44031" y="591989"/>
              <a:ext cx="36708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84759" y="1312069"/>
            <a:ext cx="2954655" cy="559769"/>
          </a:xfrm>
          <a:prstGeom prst="rect">
            <a:avLst/>
          </a:prstGeom>
        </p:spPr>
        <p:txBody>
          <a:bodyPr wrap="none">
            <a:spAutoFit/>
          </a:bodyPr>
          <a:lstStyle/>
          <a:p>
            <a:pPr algn="just">
              <a:lnSpc>
                <a:spcPct val="150000"/>
              </a:lnSpc>
            </a:pPr>
            <a:r>
              <a:rPr lang="zh-CN" altLang="en-US" sz="2400" dirty="0" smtClean="0">
                <a:latin typeface="+mj-ea"/>
                <a:ea typeface="+mj-ea"/>
              </a:rPr>
              <a:t>（三）</a:t>
            </a:r>
            <a:r>
              <a:rPr lang="en-US" altLang="zh-CN" sz="2400" dirty="0" smtClean="0">
                <a:latin typeface="+mj-ea"/>
                <a:ea typeface="+mj-ea"/>
              </a:rPr>
              <a:t>《</a:t>
            </a:r>
            <a:r>
              <a:rPr lang="zh-CN" altLang="en-US" sz="2400" dirty="0" smtClean="0">
                <a:latin typeface="+mj-ea"/>
                <a:ea typeface="+mj-ea"/>
              </a:rPr>
              <a:t>悲惨世界</a:t>
            </a:r>
            <a:r>
              <a:rPr lang="en-US" altLang="zh-CN" sz="2400" dirty="0" smtClean="0">
                <a:latin typeface="+mj-ea"/>
                <a:ea typeface="+mj-ea"/>
              </a:rPr>
              <a:t>》</a:t>
            </a:r>
            <a:endParaRPr lang="zh-CN" altLang="en-US" sz="2400" dirty="0" smtClean="0">
              <a:latin typeface="+mj-ea"/>
              <a:ea typeface="+mj-ea"/>
            </a:endParaRPr>
          </a:p>
        </p:txBody>
      </p:sp>
      <p:pic>
        <p:nvPicPr>
          <p:cNvPr id="8" name="图片 7" descr="悲惨世界.jpg"/>
          <p:cNvPicPr>
            <a:picLocks noChangeAspect="1"/>
          </p:cNvPicPr>
          <p:nvPr/>
        </p:nvPicPr>
        <p:blipFill>
          <a:blip r:embed="rId1" cstate="print"/>
          <a:stretch>
            <a:fillRect/>
          </a:stretch>
        </p:blipFill>
        <p:spPr>
          <a:xfrm>
            <a:off x="1820863" y="2464197"/>
            <a:ext cx="2571750" cy="3810000"/>
          </a:xfrm>
          <a:prstGeom prst="rect">
            <a:avLst/>
          </a:prstGeom>
        </p:spPr>
      </p:pic>
      <p:sp>
        <p:nvSpPr>
          <p:cNvPr id="9" name="矩形 8"/>
          <p:cNvSpPr/>
          <p:nvPr/>
        </p:nvSpPr>
        <p:spPr>
          <a:xfrm>
            <a:off x="4557167" y="2680221"/>
            <a:ext cx="7560840" cy="3139321"/>
          </a:xfrm>
          <a:prstGeom prst="rect">
            <a:avLst/>
          </a:prstGeom>
        </p:spPr>
        <p:txBody>
          <a:bodyPr wrap="square">
            <a:spAutoFit/>
          </a:bodyPr>
          <a:lstStyle/>
          <a:p>
            <a:pPr algn="just">
              <a:lnSpc>
                <a:spcPct val="150000"/>
              </a:lnSpc>
            </a:pPr>
            <a:r>
              <a:rPr lang="zh-CN" altLang="en-US" sz="2200" dirty="0" smtClean="0">
                <a:latin typeface="+mj-ea"/>
                <a:ea typeface="+mj-ea"/>
              </a:rPr>
              <a:t>    二幕音乐剧</a:t>
            </a:r>
            <a:r>
              <a:rPr lang="en-US" altLang="zh-CN" sz="2200" dirty="0" smtClean="0">
                <a:latin typeface="+mj-ea"/>
                <a:ea typeface="+mj-ea"/>
              </a:rPr>
              <a:t>《</a:t>
            </a:r>
            <a:r>
              <a:rPr lang="zh-CN" altLang="en-US" sz="2200" dirty="0" smtClean="0">
                <a:latin typeface="+mj-ea"/>
                <a:ea typeface="+mj-ea"/>
              </a:rPr>
              <a:t>悲惨世界</a:t>
            </a:r>
            <a:r>
              <a:rPr lang="en-US" altLang="zh-CN" sz="2200" dirty="0" smtClean="0">
                <a:latin typeface="+mj-ea"/>
                <a:ea typeface="+mj-ea"/>
              </a:rPr>
              <a:t>》</a:t>
            </a:r>
            <a:r>
              <a:rPr lang="zh-CN" altLang="en-US" sz="2200" dirty="0" smtClean="0">
                <a:latin typeface="+mj-ea"/>
                <a:ea typeface="+mj-ea"/>
              </a:rPr>
              <a:t>由法国作曲家克劳德</a:t>
            </a:r>
            <a:r>
              <a:rPr lang="en-US" altLang="zh-CN" sz="2200" dirty="0" smtClean="0">
                <a:latin typeface="+mj-ea"/>
                <a:ea typeface="+mj-ea"/>
              </a:rPr>
              <a:t>-</a:t>
            </a:r>
            <a:r>
              <a:rPr lang="zh-CN" altLang="en-US" sz="2200" dirty="0" smtClean="0">
                <a:latin typeface="+mj-ea"/>
                <a:ea typeface="+mj-ea"/>
              </a:rPr>
              <a:t>米歇尔</a:t>
            </a:r>
            <a:r>
              <a:rPr lang="en-US" altLang="zh-CN" sz="2200" dirty="0" smtClean="0">
                <a:latin typeface="+mj-ea"/>
                <a:ea typeface="+mj-ea"/>
              </a:rPr>
              <a:t>•</a:t>
            </a:r>
            <a:r>
              <a:rPr lang="zh-CN" altLang="en-US" sz="2200" dirty="0" smtClean="0">
                <a:latin typeface="+mj-ea"/>
                <a:ea typeface="+mj-ea"/>
              </a:rPr>
              <a:t>勋伯格，编剧阿兰</a:t>
            </a:r>
            <a:r>
              <a:rPr lang="en-US" altLang="zh-CN" sz="2200" dirty="0" smtClean="0">
                <a:latin typeface="+mj-ea"/>
                <a:ea typeface="+mj-ea"/>
              </a:rPr>
              <a:t>•</a:t>
            </a:r>
            <a:r>
              <a:rPr lang="zh-CN" altLang="en-US" sz="2200" dirty="0" smtClean="0">
                <a:latin typeface="+mj-ea"/>
                <a:ea typeface="+mj-ea"/>
              </a:rPr>
              <a:t>鲍伯利，制作人卡麦隆</a:t>
            </a:r>
            <a:r>
              <a:rPr lang="en-US" altLang="zh-CN" sz="2200" dirty="0" smtClean="0">
                <a:latin typeface="+mj-ea"/>
                <a:ea typeface="+mj-ea"/>
              </a:rPr>
              <a:t>•</a:t>
            </a:r>
            <a:r>
              <a:rPr lang="zh-CN" altLang="en-US" sz="2200" dirty="0" smtClean="0">
                <a:latin typeface="+mj-ea"/>
                <a:ea typeface="+mj-ea"/>
              </a:rPr>
              <a:t>麦金托什根据雨果的原著改编而成。音乐剧</a:t>
            </a:r>
            <a:r>
              <a:rPr lang="en-US" altLang="zh-CN" sz="2200" dirty="0" smtClean="0">
                <a:latin typeface="+mj-ea"/>
                <a:ea typeface="+mj-ea"/>
              </a:rPr>
              <a:t>《</a:t>
            </a:r>
            <a:r>
              <a:rPr lang="zh-CN" altLang="en-US" sz="2200" dirty="0" smtClean="0">
                <a:latin typeface="+mj-ea"/>
                <a:ea typeface="+mj-ea"/>
              </a:rPr>
              <a:t>悲惨世界</a:t>
            </a:r>
            <a:r>
              <a:rPr lang="en-US" altLang="zh-CN" sz="2200" dirty="0" smtClean="0">
                <a:latin typeface="+mj-ea"/>
                <a:ea typeface="+mj-ea"/>
              </a:rPr>
              <a:t>》1985</a:t>
            </a:r>
            <a:r>
              <a:rPr lang="zh-CN" altLang="en-US" sz="2200" dirty="0" smtClean="0">
                <a:latin typeface="+mj-ea"/>
                <a:ea typeface="+mj-ea"/>
              </a:rPr>
              <a:t>年在伦敦首演，</a:t>
            </a:r>
            <a:r>
              <a:rPr lang="en-US" altLang="zh-CN" sz="2200" dirty="0" smtClean="0">
                <a:latin typeface="+mj-ea"/>
                <a:ea typeface="+mj-ea"/>
              </a:rPr>
              <a:t>2002</a:t>
            </a:r>
            <a:r>
              <a:rPr lang="zh-CN" altLang="en-US" sz="2200" dirty="0" smtClean="0">
                <a:latin typeface="+mj-ea"/>
                <a:ea typeface="+mj-ea"/>
              </a:rPr>
              <a:t>年</a:t>
            </a:r>
            <a:r>
              <a:rPr lang="en-US" altLang="zh-CN" sz="2200" dirty="0" smtClean="0">
                <a:latin typeface="+mj-ea"/>
                <a:ea typeface="+mj-ea"/>
              </a:rPr>
              <a:t>6</a:t>
            </a:r>
            <a:r>
              <a:rPr lang="zh-CN" altLang="en-US" sz="2200" dirty="0" smtClean="0">
                <a:latin typeface="+mj-ea"/>
                <a:ea typeface="+mj-ea"/>
              </a:rPr>
              <a:t>月</a:t>
            </a:r>
            <a:r>
              <a:rPr lang="en-US" altLang="zh-CN" sz="2200" dirty="0" smtClean="0">
                <a:latin typeface="+mj-ea"/>
                <a:ea typeface="+mj-ea"/>
              </a:rPr>
              <a:t>22</a:t>
            </a:r>
            <a:r>
              <a:rPr lang="zh-CN" altLang="en-US" sz="2200" dirty="0" smtClean="0">
                <a:latin typeface="+mj-ea"/>
                <a:ea typeface="+mj-ea"/>
              </a:rPr>
              <a:t>日至</a:t>
            </a:r>
            <a:r>
              <a:rPr lang="en-US" altLang="zh-CN" sz="2200" dirty="0" smtClean="0">
                <a:latin typeface="+mj-ea"/>
                <a:ea typeface="+mj-ea"/>
              </a:rPr>
              <a:t>7</a:t>
            </a:r>
            <a:r>
              <a:rPr lang="zh-CN" altLang="en-US" sz="2200" dirty="0" smtClean="0">
                <a:latin typeface="+mj-ea"/>
                <a:ea typeface="+mj-ea"/>
              </a:rPr>
              <a:t>月</a:t>
            </a:r>
            <a:r>
              <a:rPr lang="en-US" altLang="zh-CN" sz="2200" dirty="0" smtClean="0">
                <a:latin typeface="+mj-ea"/>
                <a:ea typeface="+mj-ea"/>
              </a:rPr>
              <a:t>7</a:t>
            </a:r>
            <a:r>
              <a:rPr lang="zh-CN" altLang="en-US" sz="2200" dirty="0" smtClean="0">
                <a:latin typeface="+mj-ea"/>
                <a:ea typeface="+mj-ea"/>
              </a:rPr>
              <a:t>日，首演于中国。</a:t>
            </a:r>
            <a:r>
              <a:rPr lang="en-US" altLang="zh-CN" sz="2200" dirty="0" smtClean="0">
                <a:latin typeface="+mj-ea"/>
                <a:ea typeface="+mj-ea"/>
              </a:rPr>
              <a:t>2003</a:t>
            </a:r>
            <a:r>
              <a:rPr lang="zh-CN" altLang="en-US" sz="2200" dirty="0" smtClean="0">
                <a:latin typeface="+mj-ea"/>
                <a:ea typeface="+mj-ea"/>
              </a:rPr>
              <a:t>年</a:t>
            </a:r>
            <a:r>
              <a:rPr lang="en-US" altLang="zh-CN" sz="2200" dirty="0" smtClean="0">
                <a:latin typeface="+mj-ea"/>
                <a:ea typeface="+mj-ea"/>
              </a:rPr>
              <a:t>5</a:t>
            </a:r>
            <a:r>
              <a:rPr lang="zh-CN" altLang="en-US" sz="2200" dirty="0" smtClean="0">
                <a:latin typeface="+mj-ea"/>
                <a:ea typeface="+mj-ea"/>
              </a:rPr>
              <a:t>月</a:t>
            </a:r>
            <a:r>
              <a:rPr lang="en-US" altLang="zh-CN" sz="2200" dirty="0" smtClean="0">
                <a:latin typeface="+mj-ea"/>
                <a:ea typeface="+mj-ea"/>
              </a:rPr>
              <a:t>18</a:t>
            </a:r>
            <a:r>
              <a:rPr lang="zh-CN" altLang="en-US" sz="2200" dirty="0" smtClean="0">
                <a:latin typeface="+mj-ea"/>
                <a:ea typeface="+mj-ea"/>
              </a:rPr>
              <a:t>日，正式告别繁华的戏剧之都，结束其光辉的百老汇生涯。该剧在世界范围内获得了</a:t>
            </a:r>
            <a:r>
              <a:rPr lang="en-US" altLang="zh-CN" sz="2200" dirty="0" smtClean="0">
                <a:latin typeface="+mj-ea"/>
                <a:ea typeface="+mj-ea"/>
              </a:rPr>
              <a:t>50</a:t>
            </a:r>
            <a:r>
              <a:rPr lang="zh-CN" altLang="en-US" sz="2200" dirty="0" smtClean="0">
                <a:latin typeface="+mj-ea"/>
                <a:ea typeface="+mj-ea"/>
              </a:rPr>
              <a:t>多个重要的国际奖项。</a:t>
            </a:r>
            <a:endParaRPr lang="zh-CN" altLang="en-US" sz="2200" dirty="0" smtClean="0">
              <a:latin typeface="+mj-ea"/>
              <a:ea typeface="+mj-ea"/>
            </a:endParaRPr>
          </a:p>
        </p:txBody>
      </p:sp>
      <p:sp>
        <p:nvSpPr>
          <p:cNvPr id="10"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23879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我曾经有过一个梦.png"/>
          <p:cNvPicPr>
            <a:picLocks noChangeAspect="1"/>
          </p:cNvPicPr>
          <p:nvPr/>
        </p:nvPicPr>
        <p:blipFill>
          <a:blip r:embed="rId1" cstate="print"/>
          <a:stretch>
            <a:fillRect/>
          </a:stretch>
        </p:blipFill>
        <p:spPr>
          <a:xfrm>
            <a:off x="1532831" y="1096045"/>
            <a:ext cx="10134947" cy="5616624"/>
          </a:xfrm>
          <a:prstGeom prst="rect">
            <a:avLst/>
          </a:prstGeom>
        </p:spPr>
      </p:pic>
      <p:sp>
        <p:nvSpPr>
          <p:cNvPr id="8"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84759" y="1168053"/>
            <a:ext cx="2954655" cy="559769"/>
          </a:xfrm>
          <a:prstGeom prst="rect">
            <a:avLst/>
          </a:prstGeom>
        </p:spPr>
        <p:txBody>
          <a:bodyPr wrap="none">
            <a:spAutoFit/>
          </a:bodyPr>
          <a:lstStyle/>
          <a:p>
            <a:pPr algn="just">
              <a:lnSpc>
                <a:spcPct val="150000"/>
              </a:lnSpc>
            </a:pPr>
            <a:r>
              <a:rPr lang="zh-CN" altLang="en-US" sz="2400" dirty="0" smtClean="0">
                <a:latin typeface="+mj-ea"/>
                <a:ea typeface="+mj-ea"/>
              </a:rPr>
              <a:t>（四）</a:t>
            </a:r>
            <a:r>
              <a:rPr lang="en-US" altLang="zh-CN" sz="2400" dirty="0" smtClean="0">
                <a:latin typeface="+mj-ea"/>
                <a:ea typeface="+mj-ea"/>
              </a:rPr>
              <a:t>《</a:t>
            </a:r>
            <a:r>
              <a:rPr lang="zh-CN" altLang="en-US" sz="2400" dirty="0" smtClean="0">
                <a:latin typeface="+mj-ea"/>
                <a:ea typeface="+mj-ea"/>
              </a:rPr>
              <a:t>西贡小姐</a:t>
            </a:r>
            <a:r>
              <a:rPr lang="en-US" altLang="zh-CN" sz="2400" dirty="0" smtClean="0">
                <a:latin typeface="+mj-ea"/>
                <a:ea typeface="+mj-ea"/>
              </a:rPr>
              <a:t>》</a:t>
            </a:r>
            <a:endParaRPr lang="zh-CN" altLang="en-US" sz="2400" dirty="0" smtClean="0">
              <a:latin typeface="+mj-ea"/>
              <a:ea typeface="+mj-ea"/>
            </a:endParaRPr>
          </a:p>
        </p:txBody>
      </p:sp>
      <p:pic>
        <p:nvPicPr>
          <p:cNvPr id="2050" name="Picture 2"/>
          <p:cNvPicPr>
            <a:picLocks noChangeAspect="1" noChangeArrowheads="1"/>
          </p:cNvPicPr>
          <p:nvPr/>
        </p:nvPicPr>
        <p:blipFill>
          <a:blip r:embed="rId1" cstate="print"/>
          <a:srcRect/>
          <a:stretch>
            <a:fillRect/>
          </a:stretch>
        </p:blipFill>
        <p:spPr bwMode="auto">
          <a:xfrm>
            <a:off x="7869535" y="1888133"/>
            <a:ext cx="2869108" cy="4198030"/>
          </a:xfrm>
          <a:prstGeom prst="rect">
            <a:avLst/>
          </a:prstGeom>
          <a:noFill/>
          <a:ln w="9525">
            <a:noFill/>
            <a:miter lim="800000"/>
            <a:headEnd/>
            <a:tailEnd/>
          </a:ln>
        </p:spPr>
      </p:pic>
      <p:sp>
        <p:nvSpPr>
          <p:cNvPr id="11" name="矩形 10"/>
          <p:cNvSpPr/>
          <p:nvPr/>
        </p:nvSpPr>
        <p:spPr>
          <a:xfrm>
            <a:off x="1244799" y="2248173"/>
            <a:ext cx="6429375" cy="3647152"/>
          </a:xfrm>
          <a:prstGeom prst="rect">
            <a:avLst/>
          </a:prstGeom>
        </p:spPr>
        <p:txBody>
          <a:bodyPr>
            <a:spAutoFit/>
          </a:bodyPr>
          <a:lstStyle/>
          <a:p>
            <a:pPr algn="just">
              <a:lnSpc>
                <a:spcPct val="150000"/>
              </a:lnSpc>
            </a:pPr>
            <a:r>
              <a:rPr lang="en-US" altLang="zh-CN" sz="2200" dirty="0" smtClean="0">
                <a:latin typeface="+mj-ea"/>
                <a:ea typeface="+mj-ea"/>
              </a:rPr>
              <a:t>   《</a:t>
            </a:r>
            <a:r>
              <a:rPr lang="zh-CN" altLang="en-US" sz="2200" dirty="0" smtClean="0">
                <a:latin typeface="+mj-ea"/>
                <a:ea typeface="+mj-ea"/>
              </a:rPr>
              <a:t>西贡小姐</a:t>
            </a:r>
            <a:r>
              <a:rPr lang="en-US" altLang="zh-CN" sz="2200" dirty="0" smtClean="0">
                <a:latin typeface="+mj-ea"/>
                <a:ea typeface="+mj-ea"/>
              </a:rPr>
              <a:t>》</a:t>
            </a:r>
            <a:r>
              <a:rPr lang="zh-CN" altLang="en-US" sz="2200" dirty="0" smtClean="0">
                <a:latin typeface="+mj-ea"/>
                <a:ea typeface="+mj-ea"/>
              </a:rPr>
              <a:t>是由作曲家克劳德</a:t>
            </a:r>
            <a:r>
              <a:rPr lang="en-US" altLang="zh-CN" sz="2200" dirty="0" smtClean="0">
                <a:latin typeface="+mj-ea"/>
                <a:ea typeface="+mj-ea"/>
              </a:rPr>
              <a:t>-</a:t>
            </a:r>
            <a:r>
              <a:rPr lang="zh-CN" altLang="en-US" sz="2200" dirty="0" smtClean="0">
                <a:latin typeface="+mj-ea"/>
                <a:ea typeface="+mj-ea"/>
              </a:rPr>
              <a:t>米歇尔</a:t>
            </a:r>
            <a:r>
              <a:rPr lang="en-US" altLang="zh-CN" sz="2200" dirty="0" smtClean="0">
                <a:latin typeface="+mj-ea"/>
                <a:ea typeface="+mj-ea"/>
              </a:rPr>
              <a:t>•</a:t>
            </a:r>
            <a:r>
              <a:rPr lang="zh-CN" altLang="en-US" sz="2200" dirty="0" smtClean="0">
                <a:latin typeface="+mj-ea"/>
                <a:ea typeface="+mj-ea"/>
              </a:rPr>
              <a:t>勋伯格，编剧阿兰</a:t>
            </a:r>
            <a:r>
              <a:rPr lang="en-US" altLang="zh-CN" sz="2200" dirty="0" smtClean="0">
                <a:latin typeface="+mj-ea"/>
                <a:ea typeface="+mj-ea"/>
              </a:rPr>
              <a:t>•</a:t>
            </a:r>
            <a:r>
              <a:rPr lang="zh-CN" altLang="en-US" sz="2200" dirty="0" smtClean="0">
                <a:latin typeface="+mj-ea"/>
                <a:ea typeface="+mj-ea"/>
              </a:rPr>
              <a:t>鲍伯利，制作人卡麦隆</a:t>
            </a:r>
            <a:r>
              <a:rPr lang="en-US" altLang="zh-CN" sz="2200" dirty="0" smtClean="0">
                <a:latin typeface="+mj-ea"/>
                <a:ea typeface="+mj-ea"/>
              </a:rPr>
              <a:t>•</a:t>
            </a:r>
            <a:r>
              <a:rPr lang="zh-CN" altLang="en-US" sz="2200" dirty="0" smtClean="0">
                <a:latin typeface="+mj-ea"/>
                <a:ea typeface="+mj-ea"/>
              </a:rPr>
              <a:t>麦金托什共同创作的一部音乐剧。该剧于</a:t>
            </a:r>
            <a:r>
              <a:rPr lang="en-US" altLang="zh-CN" sz="2200" dirty="0" smtClean="0">
                <a:latin typeface="+mj-ea"/>
                <a:ea typeface="+mj-ea"/>
              </a:rPr>
              <a:t>1989</a:t>
            </a:r>
            <a:r>
              <a:rPr lang="zh-CN" altLang="en-US" sz="2200" dirty="0" smtClean="0">
                <a:latin typeface="+mj-ea"/>
                <a:ea typeface="+mj-ea"/>
              </a:rPr>
              <a:t>年在英国皇家歌剧院首次公演，共演出</a:t>
            </a:r>
            <a:r>
              <a:rPr lang="en-US" altLang="zh-CN" sz="2200" dirty="0" smtClean="0">
                <a:latin typeface="+mj-ea"/>
                <a:ea typeface="+mj-ea"/>
              </a:rPr>
              <a:t>4264</a:t>
            </a:r>
            <a:r>
              <a:rPr lang="zh-CN" altLang="en-US" sz="2200" dirty="0" smtClean="0">
                <a:latin typeface="+mj-ea"/>
                <a:ea typeface="+mj-ea"/>
              </a:rPr>
              <a:t>场；</a:t>
            </a:r>
            <a:r>
              <a:rPr lang="en-US" altLang="zh-CN" sz="2200" dirty="0" smtClean="0">
                <a:latin typeface="+mj-ea"/>
                <a:ea typeface="+mj-ea"/>
              </a:rPr>
              <a:t>1991</a:t>
            </a:r>
            <a:r>
              <a:rPr lang="zh-CN" altLang="en-US" sz="2200" dirty="0" smtClean="0">
                <a:latin typeface="+mj-ea"/>
                <a:ea typeface="+mj-ea"/>
              </a:rPr>
              <a:t>年在百老汇歌剧院公演，共演出</a:t>
            </a:r>
            <a:r>
              <a:rPr lang="en-US" altLang="zh-CN" sz="2200" dirty="0" smtClean="0">
                <a:latin typeface="+mj-ea"/>
                <a:ea typeface="+mj-ea"/>
              </a:rPr>
              <a:t>4000</a:t>
            </a:r>
            <a:r>
              <a:rPr lang="zh-CN" altLang="en-US" sz="2200" dirty="0" smtClean="0">
                <a:latin typeface="+mj-ea"/>
                <a:ea typeface="+mj-ea"/>
              </a:rPr>
              <a:t>多场。该剧至今仍风靡全球，盛演不衰，分别获得</a:t>
            </a:r>
            <a:r>
              <a:rPr lang="en-US" altLang="zh-CN" sz="2200" dirty="0" smtClean="0">
                <a:latin typeface="+mj-ea"/>
                <a:ea typeface="+mj-ea"/>
              </a:rPr>
              <a:t>1989</a:t>
            </a:r>
            <a:r>
              <a:rPr lang="zh-CN" altLang="en-US" sz="2200" dirty="0" smtClean="0">
                <a:latin typeface="+mj-ea"/>
                <a:ea typeface="+mj-ea"/>
              </a:rPr>
              <a:t>、</a:t>
            </a:r>
            <a:r>
              <a:rPr lang="en-US" altLang="zh-CN" sz="2200" dirty="0" smtClean="0">
                <a:latin typeface="+mj-ea"/>
                <a:ea typeface="+mj-ea"/>
              </a:rPr>
              <a:t>1990</a:t>
            </a:r>
            <a:r>
              <a:rPr lang="zh-CN" altLang="en-US" sz="2200" dirty="0" smtClean="0">
                <a:latin typeface="+mj-ea"/>
                <a:ea typeface="+mj-ea"/>
              </a:rPr>
              <a:t>年度的劳伦斯</a:t>
            </a:r>
            <a:r>
              <a:rPr lang="en-US" altLang="zh-CN" sz="2200" dirty="0" smtClean="0">
                <a:latin typeface="+mj-ea"/>
                <a:ea typeface="+mj-ea"/>
              </a:rPr>
              <a:t>•</a:t>
            </a:r>
            <a:r>
              <a:rPr lang="zh-CN" altLang="en-US" sz="2200" dirty="0" smtClean="0">
                <a:latin typeface="+mj-ea"/>
                <a:ea typeface="+mj-ea"/>
              </a:rPr>
              <a:t>奥利弗奖和</a:t>
            </a:r>
            <a:r>
              <a:rPr lang="en-US" altLang="zh-CN" sz="2200" dirty="0" smtClean="0">
                <a:latin typeface="+mj-ea"/>
                <a:ea typeface="+mj-ea"/>
              </a:rPr>
              <a:t>1991</a:t>
            </a:r>
            <a:r>
              <a:rPr lang="zh-CN" altLang="en-US" sz="2200" dirty="0" smtClean="0">
                <a:latin typeface="+mj-ea"/>
                <a:ea typeface="+mj-ea"/>
              </a:rPr>
              <a:t>年度的东尼奖。</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descr="西贡小姐.png"/>
          <p:cNvPicPr>
            <a:picLocks noChangeAspect="1"/>
          </p:cNvPicPr>
          <p:nvPr/>
        </p:nvPicPr>
        <p:blipFill>
          <a:blip r:embed="rId1" cstate="print"/>
          <a:stretch>
            <a:fillRect/>
          </a:stretch>
        </p:blipFill>
        <p:spPr>
          <a:xfrm>
            <a:off x="3044999" y="1096045"/>
            <a:ext cx="6576372" cy="55687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160902" y="3472954"/>
            <a:ext cx="4536504"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中国音乐剧鉴赏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1028775" y="1312069"/>
            <a:ext cx="2339102" cy="559769"/>
          </a:xfrm>
          <a:prstGeom prst="rect">
            <a:avLst/>
          </a:prstGeom>
        </p:spPr>
        <p:txBody>
          <a:bodyPr wrap="none">
            <a:spAutoFit/>
          </a:bodyPr>
          <a:lstStyle/>
          <a:p>
            <a:pPr algn="just">
              <a:lnSpc>
                <a:spcPct val="150000"/>
              </a:lnSpc>
            </a:pPr>
            <a:r>
              <a:rPr lang="zh-CN" altLang="en-US" sz="2400" dirty="0" smtClean="0">
                <a:latin typeface="+mj-ea"/>
                <a:ea typeface="+mj-ea"/>
              </a:rPr>
              <a:t>一、</a:t>
            </a:r>
            <a:r>
              <a:rPr lang="en-US" altLang="zh-CN" sz="2400" dirty="0" smtClean="0">
                <a:latin typeface="+mj-ea"/>
                <a:ea typeface="+mj-ea"/>
              </a:rPr>
              <a:t>《</a:t>
            </a:r>
            <a:r>
              <a:rPr lang="zh-CN" altLang="en-US" sz="2400" dirty="0" smtClean="0">
                <a:latin typeface="+mj-ea"/>
                <a:ea typeface="+mj-ea"/>
              </a:rPr>
              <a:t>花木兰</a:t>
            </a:r>
            <a:r>
              <a:rPr lang="en-US" altLang="zh-CN" sz="2400" dirty="0" smtClean="0">
                <a:latin typeface="+mj-ea"/>
                <a:ea typeface="+mj-ea"/>
              </a:rPr>
              <a:t>》</a:t>
            </a:r>
            <a:endParaRPr lang="zh-CN" altLang="en-US" sz="2400" dirty="0" smtClean="0">
              <a:latin typeface="+mj-ea"/>
              <a:ea typeface="+mj-ea"/>
            </a:endParaRPr>
          </a:p>
        </p:txBody>
      </p:sp>
      <p:pic>
        <p:nvPicPr>
          <p:cNvPr id="8" name="图片 7" descr="花木兰.jpg"/>
          <p:cNvPicPr>
            <a:picLocks noChangeAspect="1"/>
          </p:cNvPicPr>
          <p:nvPr/>
        </p:nvPicPr>
        <p:blipFill>
          <a:blip r:embed="rId1" cstate="print"/>
          <a:stretch>
            <a:fillRect/>
          </a:stretch>
        </p:blipFill>
        <p:spPr>
          <a:xfrm>
            <a:off x="1244799" y="2176165"/>
            <a:ext cx="3768392" cy="2543665"/>
          </a:xfrm>
          <a:prstGeom prst="rect">
            <a:avLst/>
          </a:prstGeom>
        </p:spPr>
      </p:pic>
      <p:sp>
        <p:nvSpPr>
          <p:cNvPr id="9" name="矩形 8"/>
          <p:cNvSpPr/>
          <p:nvPr/>
        </p:nvSpPr>
        <p:spPr>
          <a:xfrm>
            <a:off x="5205239" y="2248173"/>
            <a:ext cx="6429375" cy="1615827"/>
          </a:xfrm>
          <a:prstGeom prst="rect">
            <a:avLst/>
          </a:prstGeom>
        </p:spPr>
        <p:txBody>
          <a:bodyPr>
            <a:spAutoFit/>
          </a:bodyPr>
          <a:lstStyle/>
          <a:p>
            <a:pPr algn="just">
              <a:lnSpc>
                <a:spcPct val="150000"/>
              </a:lnSpc>
            </a:pPr>
            <a:r>
              <a:rPr lang="zh-CN" altLang="en-US" sz="2200" dirty="0" smtClean="0">
                <a:latin typeface="+mj-ea"/>
                <a:ea typeface="+mj-ea"/>
              </a:rPr>
              <a:t>    现代音乐剧</a:t>
            </a:r>
            <a:r>
              <a:rPr lang="en-US" altLang="zh-CN" sz="2200" dirty="0" smtClean="0">
                <a:latin typeface="+mj-ea"/>
                <a:ea typeface="+mj-ea"/>
              </a:rPr>
              <a:t>《</a:t>
            </a:r>
            <a:r>
              <a:rPr lang="zh-CN" altLang="en-US" sz="2200" dirty="0" smtClean="0">
                <a:latin typeface="+mj-ea"/>
                <a:ea typeface="+mj-ea"/>
              </a:rPr>
              <a:t>花木兰</a:t>
            </a:r>
            <a:r>
              <a:rPr lang="en-US" altLang="zh-CN" sz="2200" dirty="0" smtClean="0">
                <a:latin typeface="+mj-ea"/>
                <a:ea typeface="+mj-ea"/>
              </a:rPr>
              <a:t>》</a:t>
            </a:r>
            <a:r>
              <a:rPr lang="zh-CN" altLang="en-US" sz="2200" dirty="0" smtClean="0">
                <a:latin typeface="+mj-ea"/>
                <a:ea typeface="+mj-ea"/>
              </a:rPr>
              <a:t>，由邱玉璞、喻江编剧，郝维亚作曲，王晓鹰导演，于</a:t>
            </a:r>
            <a:r>
              <a:rPr lang="en-US" altLang="zh-CN" sz="2200" dirty="0" smtClean="0">
                <a:latin typeface="+mj-ea"/>
                <a:ea typeface="+mj-ea"/>
              </a:rPr>
              <a:t>2004</a:t>
            </a:r>
            <a:r>
              <a:rPr lang="zh-CN" altLang="en-US" sz="2200" dirty="0" smtClean="0">
                <a:latin typeface="+mj-ea"/>
                <a:ea typeface="+mj-ea"/>
              </a:rPr>
              <a:t>年在北京保利剧院首演。此剧为文化部</a:t>
            </a:r>
            <a:r>
              <a:rPr lang="en-US" altLang="zh-CN" sz="2200" dirty="0" smtClean="0">
                <a:latin typeface="+mj-ea"/>
                <a:ea typeface="+mj-ea"/>
              </a:rPr>
              <a:t>2004</a:t>
            </a:r>
            <a:r>
              <a:rPr lang="zh-CN" altLang="en-US" sz="2200" dirty="0" smtClean="0">
                <a:latin typeface="+mj-ea"/>
                <a:ea typeface="+mj-ea"/>
              </a:rPr>
              <a:t>年重点演出剧目。</a:t>
            </a:r>
            <a:endParaRPr lang="zh-CN" altLang="en-US" sz="2200" dirty="0" smtClean="0">
              <a:latin typeface="+mj-ea"/>
              <a:ea typeface="+mj-ea"/>
            </a:endParaRPr>
          </a:p>
        </p:txBody>
      </p:sp>
      <p:sp>
        <p:nvSpPr>
          <p:cNvPr id="10" name="矩形 9"/>
          <p:cNvSpPr/>
          <p:nvPr/>
        </p:nvSpPr>
        <p:spPr>
          <a:xfrm>
            <a:off x="1244799" y="4768453"/>
            <a:ext cx="10801200" cy="1615827"/>
          </a:xfrm>
          <a:prstGeom prst="rect">
            <a:avLst/>
          </a:prstGeom>
        </p:spPr>
        <p:txBody>
          <a:bodyPr wrap="square">
            <a:spAutoFit/>
          </a:bodyPr>
          <a:lstStyle/>
          <a:p>
            <a:pPr algn="just">
              <a:lnSpc>
                <a:spcPct val="150000"/>
              </a:lnSpc>
            </a:pPr>
            <a:r>
              <a:rPr lang="zh-CN" altLang="en-US" sz="2200" dirty="0" smtClean="0">
                <a:latin typeface="+mj-ea"/>
                <a:ea typeface="+mj-ea"/>
              </a:rPr>
              <a:t>    剧本根据</a:t>
            </a:r>
            <a:r>
              <a:rPr lang="en-US" altLang="zh-CN" sz="2200" dirty="0" smtClean="0">
                <a:latin typeface="+mj-ea"/>
                <a:ea typeface="+mj-ea"/>
              </a:rPr>
              <a:t>《</a:t>
            </a:r>
            <a:r>
              <a:rPr lang="zh-CN" altLang="en-US" sz="2200" dirty="0" smtClean="0">
                <a:latin typeface="+mj-ea"/>
                <a:ea typeface="+mj-ea"/>
              </a:rPr>
              <a:t>木兰辞</a:t>
            </a:r>
            <a:r>
              <a:rPr lang="en-US" altLang="zh-CN" sz="2200" dirty="0" smtClean="0">
                <a:latin typeface="+mj-ea"/>
                <a:ea typeface="+mj-ea"/>
              </a:rPr>
              <a:t>》</a:t>
            </a:r>
            <a:r>
              <a:rPr lang="zh-CN" altLang="en-US" sz="2200" dirty="0" smtClean="0">
                <a:latin typeface="+mj-ea"/>
                <a:ea typeface="+mj-ea"/>
              </a:rPr>
              <a:t>及相关民间传说改编。在剧本创作上，选择“花木兰”这个不仅在中国脍炙人口，而且在世界上都享有盛名的中国历史故事人物作为音乐剧的主角。赋予了花木兰这个古老故事以更新鲜的、更具时代感的爱情与和平的主题、内涵。</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5" name="Picture 3"/>
          <p:cNvPicPr>
            <a:picLocks noChangeAspect="1" noChangeArrowheads="1"/>
          </p:cNvPicPr>
          <p:nvPr/>
        </p:nvPicPr>
        <p:blipFill>
          <a:blip r:embed="rId1" cstate="print"/>
          <a:srcRect/>
          <a:stretch>
            <a:fillRect/>
          </a:stretch>
        </p:blipFill>
        <p:spPr bwMode="auto">
          <a:xfrm>
            <a:off x="740743" y="1528093"/>
            <a:ext cx="5238750" cy="3257550"/>
          </a:xfrm>
          <a:prstGeom prst="rect">
            <a:avLst/>
          </a:prstGeom>
          <a:noFill/>
          <a:ln w="9525">
            <a:noFill/>
            <a:miter lim="800000"/>
            <a:headEnd/>
            <a:tailEnd/>
          </a:ln>
        </p:spPr>
      </p:pic>
      <p:sp>
        <p:nvSpPr>
          <p:cNvPr id="8" name="矩形 7"/>
          <p:cNvSpPr/>
          <p:nvPr/>
        </p:nvSpPr>
        <p:spPr>
          <a:xfrm>
            <a:off x="6141343" y="1960141"/>
            <a:ext cx="5256584" cy="1615827"/>
          </a:xfrm>
          <a:prstGeom prst="rect">
            <a:avLst/>
          </a:prstGeom>
        </p:spPr>
        <p:txBody>
          <a:bodyPr wrap="square">
            <a:spAutoFit/>
          </a:bodyPr>
          <a:lstStyle/>
          <a:p>
            <a:pPr algn="just">
              <a:lnSpc>
                <a:spcPct val="150000"/>
              </a:lnSpc>
            </a:pPr>
            <a:r>
              <a:rPr lang="zh-CN" altLang="en-US" sz="2200" dirty="0" smtClean="0">
                <a:latin typeface="+mj-ea"/>
                <a:ea typeface="+mj-ea"/>
              </a:rPr>
              <a:t>    剧中音乐没有采用主题贯穿发展的手法，也没有强调展现戏剧张力，而是将重心放在了人物内心情感世界的揭示上。</a:t>
            </a:r>
            <a:endParaRPr lang="zh-CN" altLang="en-US" sz="2200" dirty="0" smtClean="0">
              <a:latin typeface="+mj-ea"/>
              <a:ea typeface="+mj-ea"/>
            </a:endParaRPr>
          </a:p>
        </p:txBody>
      </p:sp>
      <p:pic>
        <p:nvPicPr>
          <p:cNvPr id="3074" name="Picture 2"/>
          <p:cNvPicPr>
            <a:picLocks noChangeAspect="1" noChangeArrowheads="1"/>
          </p:cNvPicPr>
          <p:nvPr/>
        </p:nvPicPr>
        <p:blipFill>
          <a:blip r:embed="rId2" cstate="print"/>
          <a:srcRect/>
          <a:stretch>
            <a:fillRect/>
          </a:stretch>
        </p:blipFill>
        <p:spPr bwMode="auto">
          <a:xfrm>
            <a:off x="5565279" y="3832349"/>
            <a:ext cx="6336704" cy="299553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1028775" y="1168053"/>
            <a:ext cx="2339102" cy="559769"/>
          </a:xfrm>
          <a:prstGeom prst="rect">
            <a:avLst/>
          </a:prstGeom>
        </p:spPr>
        <p:txBody>
          <a:bodyPr wrap="none">
            <a:spAutoFit/>
          </a:bodyPr>
          <a:lstStyle/>
          <a:p>
            <a:pPr algn="just">
              <a:lnSpc>
                <a:spcPct val="150000"/>
              </a:lnSpc>
            </a:pPr>
            <a:r>
              <a:rPr lang="zh-CN" altLang="en-US" sz="2400" dirty="0" smtClean="0">
                <a:latin typeface="+mj-ea"/>
                <a:ea typeface="+mj-ea"/>
              </a:rPr>
              <a:t>二、</a:t>
            </a:r>
            <a:r>
              <a:rPr lang="en-US" altLang="zh-CN" sz="2400" dirty="0" smtClean="0">
                <a:latin typeface="+mj-ea"/>
                <a:ea typeface="+mj-ea"/>
              </a:rPr>
              <a:t>《</a:t>
            </a:r>
            <a:r>
              <a:rPr lang="zh-CN" altLang="en-US" sz="2400" dirty="0" smtClean="0">
                <a:latin typeface="+mj-ea"/>
                <a:ea typeface="+mj-ea"/>
              </a:rPr>
              <a:t>雪狼湖</a:t>
            </a:r>
            <a:r>
              <a:rPr lang="en-US" altLang="zh-CN" sz="2400" dirty="0" smtClean="0">
                <a:latin typeface="+mj-ea"/>
                <a:ea typeface="+mj-ea"/>
              </a:rPr>
              <a:t>》</a:t>
            </a:r>
            <a:endParaRPr lang="zh-CN" altLang="en-US" sz="2400" dirty="0" smtClean="0">
              <a:latin typeface="+mj-ea"/>
              <a:ea typeface="+mj-ea"/>
            </a:endParaRPr>
          </a:p>
        </p:txBody>
      </p:sp>
      <p:pic>
        <p:nvPicPr>
          <p:cNvPr id="4098" name="Picture 2"/>
          <p:cNvPicPr>
            <a:picLocks noChangeAspect="1" noChangeArrowheads="1"/>
          </p:cNvPicPr>
          <p:nvPr/>
        </p:nvPicPr>
        <p:blipFill>
          <a:blip r:embed="rId1" cstate="print"/>
          <a:srcRect/>
          <a:stretch>
            <a:fillRect/>
          </a:stretch>
        </p:blipFill>
        <p:spPr bwMode="auto">
          <a:xfrm>
            <a:off x="3765079" y="3400301"/>
            <a:ext cx="5238750" cy="2867025"/>
          </a:xfrm>
          <a:prstGeom prst="rect">
            <a:avLst/>
          </a:prstGeom>
          <a:noFill/>
          <a:ln w="9525">
            <a:noFill/>
            <a:miter lim="800000"/>
            <a:headEnd/>
            <a:tailEnd/>
          </a:ln>
        </p:spPr>
      </p:pic>
      <p:sp>
        <p:nvSpPr>
          <p:cNvPr id="8" name="矩形 7"/>
          <p:cNvSpPr/>
          <p:nvPr/>
        </p:nvSpPr>
        <p:spPr>
          <a:xfrm>
            <a:off x="1172791" y="1888133"/>
            <a:ext cx="10945216" cy="1107996"/>
          </a:xfrm>
          <a:prstGeom prst="rect">
            <a:avLst/>
          </a:prstGeom>
        </p:spPr>
        <p:txBody>
          <a:bodyPr wrap="square">
            <a:spAutoFit/>
          </a:bodyPr>
          <a:lstStyle/>
          <a:p>
            <a:pPr algn="just">
              <a:lnSpc>
                <a:spcPct val="150000"/>
              </a:lnSpc>
            </a:pPr>
            <a:r>
              <a:rPr lang="en-US" altLang="zh-CN" sz="2200" dirty="0" smtClean="0">
                <a:latin typeface="+mj-ea"/>
                <a:ea typeface="+mj-ea"/>
              </a:rPr>
              <a:t>   《</a:t>
            </a:r>
            <a:r>
              <a:rPr lang="zh-CN" altLang="en-US" sz="2200" dirty="0" smtClean="0">
                <a:latin typeface="+mj-ea"/>
                <a:ea typeface="+mj-ea"/>
              </a:rPr>
              <a:t>雪狼湖</a:t>
            </a:r>
            <a:r>
              <a:rPr lang="en-US" altLang="zh-CN" sz="2200" dirty="0" smtClean="0">
                <a:latin typeface="+mj-ea"/>
                <a:ea typeface="+mj-ea"/>
              </a:rPr>
              <a:t>》</a:t>
            </a:r>
            <a:r>
              <a:rPr lang="zh-CN" altLang="en-US" sz="2200" dirty="0" smtClean="0">
                <a:latin typeface="+mj-ea"/>
                <a:ea typeface="+mj-ea"/>
              </a:rPr>
              <a:t>是创作于</a:t>
            </a:r>
            <a:r>
              <a:rPr lang="en-US" altLang="zh-CN" sz="2200" dirty="0" smtClean="0">
                <a:latin typeface="+mj-ea"/>
                <a:ea typeface="+mj-ea"/>
              </a:rPr>
              <a:t>1997 </a:t>
            </a:r>
            <a:r>
              <a:rPr lang="zh-CN" altLang="en-US" sz="2200" dirty="0" smtClean="0">
                <a:latin typeface="+mj-ea"/>
                <a:ea typeface="+mj-ea"/>
              </a:rPr>
              <a:t>年的音乐剧，是香港和华人地区第一部广为人知的原创现代音乐剧，由张学友担任艺术总监及主演。</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439414" y="3474859"/>
            <a:ext cx="3312368"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音乐剧概述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descr="张学友.jpg"/>
          <p:cNvPicPr>
            <a:picLocks noChangeAspect="1"/>
          </p:cNvPicPr>
          <p:nvPr/>
        </p:nvPicPr>
        <p:blipFill>
          <a:blip r:embed="rId1" cstate="print"/>
          <a:stretch>
            <a:fillRect/>
          </a:stretch>
        </p:blipFill>
        <p:spPr>
          <a:xfrm>
            <a:off x="8085559" y="1600101"/>
            <a:ext cx="3269744" cy="4677156"/>
          </a:xfrm>
          <a:prstGeom prst="rect">
            <a:avLst/>
          </a:prstGeom>
        </p:spPr>
      </p:pic>
      <p:sp>
        <p:nvSpPr>
          <p:cNvPr id="8" name="矩形 7"/>
          <p:cNvSpPr/>
          <p:nvPr/>
        </p:nvSpPr>
        <p:spPr>
          <a:xfrm>
            <a:off x="1244799" y="1528093"/>
            <a:ext cx="6429375" cy="3139321"/>
          </a:xfrm>
          <a:prstGeom prst="rect">
            <a:avLst/>
          </a:prstGeom>
        </p:spPr>
        <p:txBody>
          <a:bodyPr>
            <a:spAutoFit/>
          </a:bodyPr>
          <a:lstStyle/>
          <a:p>
            <a:pPr algn="just">
              <a:lnSpc>
                <a:spcPct val="150000"/>
              </a:lnSpc>
            </a:pPr>
            <a:r>
              <a:rPr lang="zh-CN" altLang="en-US" sz="2200" dirty="0" smtClean="0">
                <a:latin typeface="+mj-ea"/>
                <a:ea typeface="+mj-ea"/>
              </a:rPr>
              <a:t>    张学友扮演剧中男主角，在香港连续上演</a:t>
            </a:r>
            <a:r>
              <a:rPr lang="en-US" altLang="zh-CN" sz="2200" dirty="0" smtClean="0">
                <a:latin typeface="+mj-ea"/>
                <a:ea typeface="+mj-ea"/>
              </a:rPr>
              <a:t>42</a:t>
            </a:r>
            <a:r>
              <a:rPr lang="zh-CN" altLang="en-US" sz="2200" dirty="0" smtClean="0">
                <a:latin typeface="+mj-ea"/>
                <a:ea typeface="+mj-ea"/>
              </a:rPr>
              <a:t>场，场场爆满。该音乐剧被评为迄今为止最优秀的港产音乐剧。</a:t>
            </a:r>
            <a:r>
              <a:rPr lang="en-US" altLang="zh-CN" sz="2200" dirty="0" smtClean="0">
                <a:latin typeface="+mj-ea"/>
                <a:ea typeface="+mj-ea"/>
              </a:rPr>
              <a:t>2005</a:t>
            </a:r>
            <a:r>
              <a:rPr lang="zh-CN" altLang="en-US" sz="2200" dirty="0" smtClean="0">
                <a:latin typeface="+mj-ea"/>
                <a:ea typeface="+mj-ea"/>
              </a:rPr>
              <a:t>年，张学友把</a:t>
            </a:r>
            <a:r>
              <a:rPr lang="en-US" altLang="zh-CN" sz="2200" dirty="0" smtClean="0">
                <a:latin typeface="+mj-ea"/>
                <a:ea typeface="+mj-ea"/>
              </a:rPr>
              <a:t>《</a:t>
            </a:r>
            <a:r>
              <a:rPr lang="zh-CN" altLang="en-US" sz="2200" dirty="0" smtClean="0">
                <a:latin typeface="+mj-ea"/>
                <a:ea typeface="+mj-ea"/>
              </a:rPr>
              <a:t>雪狼湖</a:t>
            </a:r>
            <a:r>
              <a:rPr lang="en-US" altLang="zh-CN" sz="2200" dirty="0" smtClean="0">
                <a:latin typeface="+mj-ea"/>
                <a:ea typeface="+mj-ea"/>
              </a:rPr>
              <a:t>》</a:t>
            </a:r>
            <a:r>
              <a:rPr lang="zh-CN" altLang="en-US" sz="2200" dirty="0" smtClean="0">
                <a:latin typeface="+mj-ea"/>
                <a:ea typeface="+mj-ea"/>
              </a:rPr>
              <a:t>改编成国语版，并展开了大陆巡回演出。加上</a:t>
            </a:r>
            <a:r>
              <a:rPr lang="en-US" altLang="zh-CN" sz="2200" dirty="0" smtClean="0">
                <a:latin typeface="+mj-ea"/>
                <a:ea typeface="+mj-ea"/>
              </a:rPr>
              <a:t>1997</a:t>
            </a:r>
            <a:r>
              <a:rPr lang="zh-CN" altLang="en-US" sz="2200" dirty="0" smtClean="0">
                <a:latin typeface="+mj-ea"/>
                <a:ea typeface="+mj-ea"/>
              </a:rPr>
              <a:t>年的</a:t>
            </a:r>
            <a:r>
              <a:rPr lang="en-US" altLang="zh-CN" sz="2200" dirty="0" smtClean="0">
                <a:latin typeface="+mj-ea"/>
                <a:ea typeface="+mj-ea"/>
              </a:rPr>
              <a:t>42</a:t>
            </a:r>
            <a:r>
              <a:rPr lang="zh-CN" altLang="en-US" sz="2200" dirty="0" smtClean="0">
                <a:latin typeface="+mj-ea"/>
                <a:ea typeface="+mj-ea"/>
              </a:rPr>
              <a:t>场演出，场次合计达到了</a:t>
            </a:r>
            <a:r>
              <a:rPr lang="en-US" altLang="zh-CN" sz="2200" dirty="0" smtClean="0">
                <a:latin typeface="+mj-ea"/>
                <a:ea typeface="+mj-ea"/>
              </a:rPr>
              <a:t>103</a:t>
            </a:r>
            <a:r>
              <a:rPr lang="zh-CN" altLang="en-US" sz="2200" dirty="0" smtClean="0">
                <a:latin typeface="+mj-ea"/>
                <a:ea typeface="+mj-ea"/>
              </a:rPr>
              <a:t>场。</a:t>
            </a:r>
            <a:r>
              <a:rPr lang="en-US" altLang="zh-CN" sz="2200" dirty="0" smtClean="0">
                <a:latin typeface="+mj-ea"/>
                <a:ea typeface="+mj-ea"/>
              </a:rPr>
              <a:t>《</a:t>
            </a:r>
            <a:r>
              <a:rPr lang="zh-CN" altLang="en-US" sz="2200" dirty="0" smtClean="0">
                <a:latin typeface="+mj-ea"/>
                <a:ea typeface="+mj-ea"/>
              </a:rPr>
              <a:t>雪狼湖</a:t>
            </a:r>
            <a:r>
              <a:rPr lang="en-US" altLang="zh-CN" sz="2200" dirty="0" smtClean="0">
                <a:latin typeface="+mj-ea"/>
                <a:ea typeface="+mj-ea"/>
              </a:rPr>
              <a:t>》</a:t>
            </a:r>
            <a:r>
              <a:rPr lang="zh-CN" altLang="en-US" sz="2200" dirty="0" smtClean="0">
                <a:latin typeface="+mj-ea"/>
                <a:ea typeface="+mj-ea"/>
              </a:rPr>
              <a:t>第</a:t>
            </a:r>
            <a:r>
              <a:rPr lang="en-US" altLang="zh-CN" sz="2200" dirty="0" smtClean="0">
                <a:latin typeface="+mj-ea"/>
                <a:ea typeface="+mj-ea"/>
              </a:rPr>
              <a:t>103</a:t>
            </a:r>
            <a:r>
              <a:rPr lang="zh-CN" altLang="en-US" sz="2200" dirty="0" smtClean="0">
                <a:latin typeface="+mj-ea"/>
                <a:ea typeface="+mj-ea"/>
              </a:rPr>
              <a:t>场在北京完美落幕。</a:t>
            </a:r>
            <a:endParaRPr lang="zh-CN" altLang="en-US" sz="2200" dirty="0" smtClean="0">
              <a:latin typeface="+mj-ea"/>
              <a:ea typeface="+mj-ea"/>
            </a:endParaRPr>
          </a:p>
        </p:txBody>
      </p:sp>
      <p:sp>
        <p:nvSpPr>
          <p:cNvPr id="9" name="矩形 8"/>
          <p:cNvSpPr/>
          <p:nvPr/>
        </p:nvSpPr>
        <p:spPr>
          <a:xfrm>
            <a:off x="1244799" y="4624437"/>
            <a:ext cx="6429375" cy="1615827"/>
          </a:xfrm>
          <a:prstGeom prst="rect">
            <a:avLst/>
          </a:prstGeom>
        </p:spPr>
        <p:txBody>
          <a:bodyPr>
            <a:spAutoFit/>
          </a:bodyPr>
          <a:lstStyle/>
          <a:p>
            <a:pPr algn="just">
              <a:lnSpc>
                <a:spcPct val="150000"/>
              </a:lnSpc>
            </a:pPr>
            <a:r>
              <a:rPr lang="zh-CN" altLang="en-US" sz="2200" dirty="0" smtClean="0">
                <a:latin typeface="+mj-ea"/>
                <a:ea typeface="+mj-ea"/>
              </a:rPr>
              <a:t>    音乐剧</a:t>
            </a:r>
            <a:r>
              <a:rPr lang="en-US" altLang="zh-CN" sz="2200" dirty="0" smtClean="0">
                <a:latin typeface="+mj-ea"/>
                <a:ea typeface="+mj-ea"/>
              </a:rPr>
              <a:t>《</a:t>
            </a:r>
            <a:r>
              <a:rPr lang="zh-CN" altLang="en-US" sz="2200" dirty="0" smtClean="0">
                <a:latin typeface="+mj-ea"/>
                <a:ea typeface="+mj-ea"/>
              </a:rPr>
              <a:t>雪狼湖</a:t>
            </a:r>
            <a:r>
              <a:rPr lang="en-US" altLang="zh-CN" sz="2200" dirty="0" smtClean="0">
                <a:latin typeface="+mj-ea"/>
                <a:ea typeface="+mj-ea"/>
              </a:rPr>
              <a:t>》</a:t>
            </a:r>
            <a:r>
              <a:rPr lang="zh-CN" altLang="en-US" sz="2200" dirty="0" smtClean="0">
                <a:latin typeface="+mj-ea"/>
                <a:ea typeface="+mj-ea"/>
              </a:rPr>
              <a:t>所获得的极大成功并非偶然，它完美结合了张学友通俗演唱会的震撼与经典音乐剧的高雅。</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1667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72023" y="591989"/>
              <a:ext cx="37428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中国音乐剧鉴赏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descr="不老的传说.png"/>
          <p:cNvPicPr>
            <a:picLocks noChangeAspect="1"/>
          </p:cNvPicPr>
          <p:nvPr/>
        </p:nvPicPr>
        <p:blipFill>
          <a:blip r:embed="rId1" cstate="print"/>
          <a:stretch>
            <a:fillRect/>
          </a:stretch>
        </p:blipFill>
        <p:spPr>
          <a:xfrm>
            <a:off x="2972991" y="1096045"/>
            <a:ext cx="6984776" cy="56089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888133"/>
            <a:ext cx="11161240" cy="3323987"/>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音乐剧的题材内容大都通俗易懂。一类根据名著改编，另一类与民族文化有关。音乐剧是综合了听觉和视觉的艺术，有条件就利用机会观赏音乐剧的实况演出。</a:t>
            </a:r>
            <a:endParaRPr lang="zh-CN" altLang="en-US" sz="2000" dirty="0" smtClean="0">
              <a:latin typeface="楷体" panose="02010609060101010101" pitchFamily="49" charset="-122"/>
              <a:ea typeface="楷体" panose="02010609060101010101" pitchFamily="49" charset="-122"/>
            </a:endParaRPr>
          </a:p>
          <a:p>
            <a:pPr algn="just">
              <a:lnSpc>
                <a:spcPct val="150000"/>
              </a:lnSpc>
            </a:pPr>
            <a:endParaRPr lang="en-US" altLang="zh-CN" sz="2000" dirty="0" smtClean="0">
              <a:latin typeface="楷体" panose="02010609060101010101" pitchFamily="49" charset="-122"/>
              <a:ea typeface="楷体" panose="02010609060101010101" pitchFamily="49" charset="-122"/>
            </a:endParaRPr>
          </a:p>
          <a:p>
            <a:pPr algn="just">
              <a:lnSpc>
                <a:spcPct val="150000"/>
              </a:lnSpc>
            </a:pPr>
            <a:r>
              <a:rPr lang="zh-CN" altLang="en-US" sz="2000" dirty="0" smtClean="0">
                <a:latin typeface="楷体" panose="02010609060101010101" pitchFamily="49" charset="-122"/>
                <a:ea typeface="楷体" panose="02010609060101010101" pitchFamily="49" charset="-122"/>
              </a:rPr>
              <a:t>    音乐剧是一门综合性的艺术，在欣赏音乐剧时一般需要做到：了解音乐剧基本的故事情节，即了解剧情及主要人物性格；了解音乐剧艺术所特有的表现手段</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歌曲和主要角色、演员的歌唱艺术特点，以及重唱、合唱等表演手段的艺术感染力等；体会音乐剧的写作风格、不同作品的特色、不同流派的创作观、不同演员的表演风格及对作品的艺术处理方式等。</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316807" y="1528093"/>
            <a:ext cx="4209101" cy="4680520"/>
          </a:xfrm>
          <a:prstGeom prst="rect">
            <a:avLst/>
          </a:prstGeom>
        </p:spPr>
      </p:pic>
      <p:sp>
        <p:nvSpPr>
          <p:cNvPr id="7" name="矩形 6"/>
          <p:cNvSpPr/>
          <p:nvPr/>
        </p:nvSpPr>
        <p:spPr>
          <a:xfrm>
            <a:off x="5709295" y="2536205"/>
            <a:ext cx="6048672" cy="2308324"/>
          </a:xfrm>
          <a:prstGeom prst="rect">
            <a:avLst/>
          </a:prstGeom>
        </p:spPr>
        <p:txBody>
          <a:bodyPr wrap="squar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什么是音乐剧？</a:t>
            </a:r>
            <a:endParaRPr lang="zh-CN" altLang="en-US" sz="2400" dirty="0" smtClean="0">
              <a:latin typeface="+mj-ea"/>
              <a:ea typeface="+mj-ea"/>
            </a:endParaRPr>
          </a:p>
          <a:p>
            <a:pPr algn="just">
              <a:lnSpc>
                <a:spcPct val="150000"/>
              </a:lnSpc>
            </a:pPr>
            <a:r>
              <a:rPr lang="en-US" altLang="zh-CN" sz="2400" dirty="0" smtClean="0">
                <a:latin typeface="+mj-ea"/>
                <a:ea typeface="+mj-ea"/>
              </a:rPr>
              <a:t>2. </a:t>
            </a:r>
            <a:r>
              <a:rPr lang="zh-CN" altLang="en-US" sz="2400" dirty="0" smtClean="0">
                <a:latin typeface="+mj-ea"/>
                <a:ea typeface="+mj-ea"/>
              </a:rPr>
              <a:t>简述中外音乐剧的产生和发展的历程</a:t>
            </a:r>
            <a:endParaRPr lang="zh-CN" altLang="en-US" sz="2400" dirty="0" smtClean="0">
              <a:latin typeface="+mj-ea"/>
              <a:ea typeface="+mj-ea"/>
            </a:endParaRPr>
          </a:p>
          <a:p>
            <a:pPr algn="just">
              <a:lnSpc>
                <a:spcPct val="150000"/>
              </a:lnSpc>
            </a:pPr>
            <a:r>
              <a:rPr lang="en-US" altLang="zh-CN" sz="2400" dirty="0" smtClean="0">
                <a:latin typeface="+mj-ea"/>
                <a:ea typeface="+mj-ea"/>
              </a:rPr>
              <a:t>3. </a:t>
            </a:r>
            <a:r>
              <a:rPr lang="zh-CN" altLang="en-US" sz="2400" dirty="0" smtClean="0">
                <a:latin typeface="+mj-ea"/>
                <a:ea typeface="+mj-ea"/>
              </a:rPr>
              <a:t>简述四大著名音乐剧中包含的著名唱段。</a:t>
            </a:r>
            <a:endParaRPr lang="en-US" altLang="zh-CN" sz="2400" dirty="0" smtClean="0">
              <a:latin typeface="+mj-ea"/>
              <a:ea typeface="+mj-ea"/>
            </a:endParaRPr>
          </a:p>
          <a:p>
            <a:pPr algn="just">
              <a:lnSpc>
                <a:spcPct val="150000"/>
              </a:lnSpc>
            </a:pPr>
            <a:r>
              <a:rPr lang="en-US" altLang="zh-CN" sz="2400" dirty="0" smtClean="0">
                <a:latin typeface="+mj-ea"/>
                <a:ea typeface="+mj-ea"/>
              </a:rPr>
              <a:t>4. </a:t>
            </a:r>
            <a:r>
              <a:rPr lang="zh-CN" altLang="en-US" sz="2400" dirty="0" smtClean="0">
                <a:latin typeface="+mj-ea"/>
                <a:ea typeface="+mj-ea"/>
              </a:rPr>
              <a:t>学唱你最喜欢的音乐剧中的唱段。</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460823" y="591989"/>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80703" y="952029"/>
            <a:ext cx="1008622" cy="100862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460823" y="3832349"/>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452711" y="4264397"/>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1100783" y="152809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460823" y="1888133"/>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10101783" y="4480421"/>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213351" y="3040261"/>
            <a:ext cx="3536416"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音乐剧概述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13151"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音乐剧概述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descr="花边1.jpg"/>
          <p:cNvPicPr>
            <a:picLocks noChangeAspect="1"/>
          </p:cNvPicPr>
          <p:nvPr/>
        </p:nvPicPr>
        <p:blipFill>
          <a:blip r:embed="rId1" cstate="print"/>
          <a:stretch>
            <a:fillRect/>
          </a:stretch>
        </p:blipFill>
        <p:spPr>
          <a:xfrm>
            <a:off x="2036887" y="1456085"/>
            <a:ext cx="9433048" cy="4279435"/>
          </a:xfrm>
          <a:prstGeom prst="rect">
            <a:avLst/>
          </a:prstGeom>
        </p:spPr>
      </p:pic>
      <p:sp>
        <p:nvSpPr>
          <p:cNvPr id="9" name="矩形 8"/>
          <p:cNvSpPr/>
          <p:nvPr/>
        </p:nvSpPr>
        <p:spPr>
          <a:xfrm>
            <a:off x="2900983" y="2464197"/>
            <a:ext cx="7560840" cy="2123658"/>
          </a:xfrm>
          <a:prstGeom prst="rect">
            <a:avLst/>
          </a:prstGeom>
        </p:spPr>
        <p:txBody>
          <a:bodyPr wrap="square">
            <a:spAutoFit/>
          </a:bodyPr>
          <a:lstStyle/>
          <a:p>
            <a:pPr algn="just">
              <a:lnSpc>
                <a:spcPct val="150000"/>
              </a:lnSpc>
            </a:pPr>
            <a:r>
              <a:rPr lang="zh-CN" altLang="en-US" sz="2200" dirty="0" smtClean="0">
                <a:latin typeface="+mj-ea"/>
                <a:ea typeface="+mj-ea"/>
              </a:rPr>
              <a:t>    音乐剧是由喜歌剧及轻歌剧演变而成的，早期称作“音乐戏剧”，后来简称为“音乐剧”，是</a:t>
            </a:r>
            <a:r>
              <a:rPr lang="en-US" altLang="zh-CN" sz="2200" dirty="0" smtClean="0">
                <a:latin typeface="+mj-ea"/>
                <a:ea typeface="+mj-ea"/>
              </a:rPr>
              <a:t>19</a:t>
            </a:r>
            <a:r>
              <a:rPr lang="zh-CN" altLang="en-US" sz="2200" dirty="0" smtClean="0">
                <a:latin typeface="+mj-ea"/>
                <a:ea typeface="+mj-ea"/>
              </a:rPr>
              <a:t>世纪末起源于英国的一种音乐体裁，是融会了音乐、舞蹈、戏剧和表演形式于一体的复合型、综合性的现代舞台表演艺术。</a:t>
            </a:r>
            <a:endParaRPr lang="zh-CN" altLang="en-US" sz="22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13151"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音乐剧概述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百老汇jpg.jpg"/>
          <p:cNvPicPr>
            <a:picLocks noChangeAspect="1"/>
          </p:cNvPicPr>
          <p:nvPr/>
        </p:nvPicPr>
        <p:blipFill>
          <a:blip r:embed="rId1" cstate="print"/>
          <a:stretch>
            <a:fillRect/>
          </a:stretch>
        </p:blipFill>
        <p:spPr>
          <a:xfrm>
            <a:off x="1532831" y="2032149"/>
            <a:ext cx="2476500" cy="3429000"/>
          </a:xfrm>
          <a:prstGeom prst="rect">
            <a:avLst/>
          </a:prstGeom>
        </p:spPr>
      </p:pic>
      <p:sp>
        <p:nvSpPr>
          <p:cNvPr id="7" name="矩形 6"/>
          <p:cNvSpPr/>
          <p:nvPr/>
        </p:nvSpPr>
        <p:spPr>
          <a:xfrm>
            <a:off x="4269105" y="1600200"/>
            <a:ext cx="7193280" cy="4154170"/>
          </a:xfrm>
          <a:prstGeom prst="rect">
            <a:avLst/>
          </a:prstGeom>
        </p:spPr>
        <p:txBody>
          <a:bodyPr wrap="square">
            <a:spAutoFit/>
          </a:bodyPr>
          <a:lstStyle/>
          <a:p>
            <a:pPr algn="just">
              <a:lnSpc>
                <a:spcPct val="150000"/>
              </a:lnSpc>
            </a:pPr>
            <a:r>
              <a:rPr lang="zh-CN" altLang="en-US" sz="2200" dirty="0" smtClean="0">
                <a:latin typeface="+mj-ea"/>
                <a:ea typeface="+mj-ea"/>
              </a:rPr>
              <a:t>  </a:t>
            </a:r>
            <a:r>
              <a:rPr lang="zh-CN" altLang="en-US" sz="2200" dirty="0" smtClean="0">
                <a:latin typeface="+mj-ea"/>
                <a:ea typeface="+mj-ea"/>
              </a:rPr>
              <a:t>  </a:t>
            </a:r>
            <a:r>
              <a:rPr lang="zh-CN" altLang="en-US" sz="2200" dirty="0" smtClean="0">
                <a:latin typeface="+mj-ea"/>
                <a:ea typeface="+mj-ea"/>
              </a:rPr>
              <a:t>音乐剧演出最频繁的地方是美国纽约市的百老汇和英国的伦敦西区，因此，百老汇音乐剧这个称谓可以指在百老汇地区上演的音乐剧，也可以泛指所有近似百老汇风格的音乐剧。</a:t>
            </a:r>
            <a:endParaRPr lang="en-US" altLang="zh-CN" sz="2200" dirty="0" smtClean="0">
              <a:latin typeface="+mj-ea"/>
              <a:ea typeface="+mj-ea"/>
            </a:endParaRPr>
          </a:p>
          <a:p>
            <a:pPr algn="just">
              <a:lnSpc>
                <a:spcPct val="150000"/>
              </a:lnSpc>
            </a:pPr>
            <a:r>
              <a:rPr lang="zh-CN" altLang="en-US" sz="2200" dirty="0" smtClean="0">
                <a:latin typeface="+mj-ea"/>
                <a:ea typeface="+mj-ea"/>
              </a:rPr>
              <a:t>    </a:t>
            </a:r>
            <a:endParaRPr lang="en-US" altLang="zh-CN" sz="2200" dirty="0" smtClean="0">
              <a:latin typeface="+mj-ea"/>
              <a:ea typeface="+mj-ea"/>
            </a:endParaRPr>
          </a:p>
          <a:p>
            <a:pPr algn="just">
              <a:lnSpc>
                <a:spcPct val="150000"/>
              </a:lnSpc>
            </a:pPr>
            <a:r>
              <a:rPr lang="en-US" altLang="zh-CN" sz="2200" dirty="0" smtClean="0">
                <a:latin typeface="+mj-ea"/>
                <a:ea typeface="+mj-ea"/>
              </a:rPr>
              <a:t>    </a:t>
            </a:r>
            <a:r>
              <a:rPr lang="zh-CN" altLang="en-US" sz="2200" dirty="0" smtClean="0">
                <a:latin typeface="+mj-ea"/>
                <a:ea typeface="+mj-ea"/>
              </a:rPr>
              <a:t>百老汇音乐剧的内容偏重于谈情说爱及幽默风趣，音乐轻松愉快，演出方式往往比较富丽堂皇，但仍不失其主要风格。其典型代表人物科恩被称为“百老汇音乐之父”。</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13151"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音乐剧概述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028775" y="2104157"/>
            <a:ext cx="11017224" cy="600164"/>
          </a:xfrm>
          <a:prstGeom prst="rect">
            <a:avLst/>
          </a:prstGeom>
          <a:solidFill>
            <a:schemeClr val="accent2">
              <a:lumMod val="20000"/>
              <a:lumOff val="80000"/>
            </a:schemeClr>
          </a:solidFill>
        </p:spPr>
        <p:txBody>
          <a:bodyPr wrap="square">
            <a:spAutoFit/>
          </a:bodyPr>
          <a:lstStyle/>
          <a:p>
            <a:pPr algn="just">
              <a:lnSpc>
                <a:spcPct val="150000"/>
              </a:lnSpc>
            </a:pPr>
            <a:r>
              <a:rPr lang="zh-CN" altLang="en-US" sz="2200" dirty="0" smtClean="0">
                <a:latin typeface="+mj-ea"/>
                <a:ea typeface="+mj-ea"/>
              </a:rPr>
              <a:t>音乐剧的表演形式有两种：一种是歌唱与表演贯穿始终；另一种是歌唱与对白交替进行。</a:t>
            </a:r>
            <a:endParaRPr lang="zh-CN" altLang="en-US" sz="2200" dirty="0" smtClean="0">
              <a:latin typeface="+mj-ea"/>
              <a:ea typeface="+mj-ea"/>
            </a:endParaRPr>
          </a:p>
        </p:txBody>
      </p:sp>
      <p:sp>
        <p:nvSpPr>
          <p:cNvPr id="7" name="矩形 6"/>
          <p:cNvSpPr/>
          <p:nvPr/>
        </p:nvSpPr>
        <p:spPr>
          <a:xfrm>
            <a:off x="1028775" y="1384077"/>
            <a:ext cx="2723823" cy="430887"/>
          </a:xfrm>
          <a:prstGeom prst="rect">
            <a:avLst/>
          </a:prstGeom>
          <a:solidFill>
            <a:srgbClr val="FFC000"/>
          </a:solidFill>
        </p:spPr>
        <p:txBody>
          <a:bodyPr wrap="none">
            <a:spAutoFit/>
          </a:bodyPr>
          <a:lstStyle/>
          <a:p>
            <a:r>
              <a:rPr lang="zh-CN" altLang="en-US" sz="2200" dirty="0" smtClean="0">
                <a:latin typeface="+mj-ea"/>
                <a:ea typeface="+mj-ea"/>
              </a:rPr>
              <a:t>音乐剧的形式与内容</a:t>
            </a:r>
            <a:endParaRPr lang="zh-CN" altLang="en-US" sz="2200" dirty="0" smtClean="0">
              <a:latin typeface="+mj-ea"/>
              <a:ea typeface="+mj-ea"/>
            </a:endParaRPr>
          </a:p>
        </p:txBody>
      </p:sp>
      <p:sp>
        <p:nvSpPr>
          <p:cNvPr id="8" name="矩形 7"/>
          <p:cNvSpPr/>
          <p:nvPr/>
        </p:nvSpPr>
        <p:spPr>
          <a:xfrm>
            <a:off x="6789415" y="3688333"/>
            <a:ext cx="5256584" cy="2123658"/>
          </a:xfrm>
          <a:prstGeom prst="rect">
            <a:avLst/>
          </a:prstGeom>
          <a:solidFill>
            <a:schemeClr val="accent2">
              <a:lumMod val="20000"/>
              <a:lumOff val="80000"/>
            </a:schemeClr>
          </a:solidFill>
        </p:spPr>
        <p:txBody>
          <a:bodyPr wrap="square">
            <a:spAutoFit/>
          </a:bodyPr>
          <a:lstStyle/>
          <a:p>
            <a:pPr algn="just">
              <a:lnSpc>
                <a:spcPct val="150000"/>
              </a:lnSpc>
            </a:pPr>
            <a:r>
              <a:rPr lang="zh-CN" altLang="en-US" sz="2200" dirty="0" smtClean="0">
                <a:latin typeface="+mj-ea"/>
                <a:ea typeface="+mj-ea"/>
              </a:rPr>
              <a:t>主题旋律音乐剧通过个性化的音乐主题表现人物性格，为每个人物配上一首歌，使主题反复出现，来表现特定的人物形象。如音乐剧</a:t>
            </a:r>
            <a:r>
              <a:rPr lang="en-US" altLang="zh-CN" sz="2200" dirty="0" smtClean="0">
                <a:latin typeface="+mj-ea"/>
                <a:ea typeface="+mj-ea"/>
              </a:rPr>
              <a:t>《</a:t>
            </a:r>
            <a:r>
              <a:rPr lang="zh-CN" altLang="en-US" sz="2200" dirty="0" smtClean="0">
                <a:latin typeface="+mj-ea"/>
                <a:ea typeface="+mj-ea"/>
              </a:rPr>
              <a:t>巴黎圣母院</a:t>
            </a:r>
            <a:r>
              <a:rPr lang="en-US" altLang="zh-CN" sz="2200" dirty="0" smtClean="0">
                <a:latin typeface="+mj-ea"/>
                <a:ea typeface="+mj-ea"/>
              </a:rPr>
              <a:t>》</a:t>
            </a:r>
            <a:r>
              <a:rPr lang="zh-CN" altLang="en-US" sz="2200" dirty="0" smtClean="0">
                <a:latin typeface="+mj-ea"/>
                <a:ea typeface="+mj-ea"/>
              </a:rPr>
              <a:t>。</a:t>
            </a:r>
            <a:endParaRPr lang="zh-CN" altLang="en-US" sz="2200" dirty="0" smtClean="0">
              <a:latin typeface="+mj-ea"/>
              <a:ea typeface="+mj-ea"/>
            </a:endParaRPr>
          </a:p>
        </p:txBody>
      </p:sp>
      <p:pic>
        <p:nvPicPr>
          <p:cNvPr id="9" name="图片 8" descr="巴黎圣母院.jpeg"/>
          <p:cNvPicPr>
            <a:picLocks noChangeAspect="1"/>
          </p:cNvPicPr>
          <p:nvPr/>
        </p:nvPicPr>
        <p:blipFill>
          <a:blip r:embed="rId1" cstate="print"/>
          <a:stretch>
            <a:fillRect/>
          </a:stretch>
        </p:blipFill>
        <p:spPr>
          <a:xfrm>
            <a:off x="1172791" y="2968253"/>
            <a:ext cx="5250699" cy="3503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chemeClr val="accent1">
              <a:lumMod val="75000"/>
            </a:schemeClr>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二</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637287" y="3040261"/>
            <a:ext cx="6840760"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西方音乐剧的产生与发展</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900983" y="303957"/>
            <a:ext cx="6480720"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西方音乐剧的产生与发展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9426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40175" y="591989"/>
              <a:ext cx="23746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12751" y="1384077"/>
            <a:ext cx="4824536" cy="2123658"/>
          </a:xfrm>
          <a:prstGeom prst="rect">
            <a:avLst/>
          </a:prstGeom>
          <a:ln w="19050" cmpd="tri">
            <a:solidFill>
              <a:srgbClr val="0070C0"/>
            </a:solidFill>
          </a:ln>
        </p:spPr>
        <p:txBody>
          <a:bodyPr wrap="square">
            <a:spAutoFit/>
          </a:bodyPr>
          <a:lstStyle/>
          <a:p>
            <a:pPr algn="just">
              <a:lnSpc>
                <a:spcPct val="150000"/>
              </a:lnSpc>
            </a:pPr>
            <a:r>
              <a:rPr lang="zh-CN" altLang="en-US" sz="2200" dirty="0" smtClean="0">
                <a:latin typeface="+mj-ea"/>
                <a:ea typeface="+mj-ea"/>
              </a:rPr>
              <a:t>音乐剧是在</a:t>
            </a:r>
            <a:r>
              <a:rPr lang="en-US" altLang="zh-CN" sz="2200" dirty="0" smtClean="0">
                <a:latin typeface="+mj-ea"/>
                <a:ea typeface="+mj-ea"/>
              </a:rPr>
              <a:t>19</a:t>
            </a:r>
            <a:r>
              <a:rPr lang="zh-CN" altLang="en-US" sz="2200" dirty="0" smtClean="0">
                <a:latin typeface="+mj-ea"/>
                <a:ea typeface="+mj-ea"/>
              </a:rPr>
              <a:t>世纪末</a:t>
            </a:r>
            <a:r>
              <a:rPr lang="en-US" altLang="zh-CN" sz="2200" dirty="0" smtClean="0">
                <a:latin typeface="+mj-ea"/>
                <a:ea typeface="+mj-ea"/>
              </a:rPr>
              <a:t>20</a:t>
            </a:r>
            <a:r>
              <a:rPr lang="zh-CN" altLang="en-US" sz="2200" dirty="0" smtClean="0">
                <a:latin typeface="+mj-ea"/>
                <a:ea typeface="+mj-ea"/>
              </a:rPr>
              <a:t>世纪初发展起来的一门舞台艺术，已有一百多年的历史。音乐剧的起源可以追溯到</a:t>
            </a:r>
            <a:r>
              <a:rPr lang="en-US" altLang="zh-CN" sz="2200" dirty="0" smtClean="0">
                <a:latin typeface="+mj-ea"/>
                <a:ea typeface="+mj-ea"/>
              </a:rPr>
              <a:t>19</a:t>
            </a:r>
            <a:r>
              <a:rPr lang="zh-CN" altLang="en-US" sz="2200" dirty="0" smtClean="0">
                <a:latin typeface="+mj-ea"/>
                <a:ea typeface="+mj-ea"/>
              </a:rPr>
              <a:t>世纪的轻歌剧、喜剧和黑人剧。</a:t>
            </a:r>
            <a:endParaRPr lang="zh-CN" altLang="en-US" sz="2200" dirty="0" smtClean="0">
              <a:latin typeface="+mj-ea"/>
              <a:ea typeface="+mj-ea"/>
            </a:endParaRPr>
          </a:p>
        </p:txBody>
      </p:sp>
      <p:sp>
        <p:nvSpPr>
          <p:cNvPr id="10" name="矩形 9"/>
          <p:cNvSpPr/>
          <p:nvPr/>
        </p:nvSpPr>
        <p:spPr>
          <a:xfrm>
            <a:off x="6501383" y="1384077"/>
            <a:ext cx="5616624" cy="2123658"/>
          </a:xfrm>
          <a:prstGeom prst="rect">
            <a:avLst/>
          </a:prstGeom>
          <a:ln w="19050" cmpd="tri">
            <a:solidFill>
              <a:srgbClr val="ED1C24"/>
            </a:solidFill>
          </a:ln>
        </p:spPr>
        <p:txBody>
          <a:bodyPr wrap="square">
            <a:spAutoFit/>
          </a:bodyPr>
          <a:lstStyle/>
          <a:p>
            <a:pPr algn="just">
              <a:lnSpc>
                <a:spcPct val="150000"/>
              </a:lnSpc>
            </a:pPr>
            <a:r>
              <a:rPr lang="en-US" altLang="zh-CN" sz="2200" dirty="0" smtClean="0">
                <a:latin typeface="+mj-ea"/>
                <a:ea typeface="+mj-ea"/>
              </a:rPr>
              <a:t>19</a:t>
            </a:r>
            <a:r>
              <a:rPr lang="zh-CN" altLang="en-US" sz="2200" dirty="0" smtClean="0">
                <a:latin typeface="+mj-ea"/>
                <a:ea typeface="+mj-ea"/>
              </a:rPr>
              <a:t>世纪，法国出现的喜歌剧、奥芬巴赫创立的歌剧形式</a:t>
            </a:r>
            <a:r>
              <a:rPr lang="en-US" altLang="zh-CN" sz="2200" dirty="0" smtClean="0">
                <a:latin typeface="+mj-ea"/>
                <a:ea typeface="+mj-ea"/>
              </a:rPr>
              <a:t>——</a:t>
            </a:r>
            <a:r>
              <a:rPr lang="zh-CN" altLang="en-US" sz="2200" dirty="0" smtClean="0">
                <a:latin typeface="+mj-ea"/>
                <a:ea typeface="+mj-ea"/>
              </a:rPr>
              <a:t>小歌剧及在英国盛行的嘲弄、讽刺的轻歌剧，这些都为后世音乐剧的诞生指明了方向。</a:t>
            </a:r>
            <a:endParaRPr lang="zh-CN" altLang="en-US" sz="2200" dirty="0" smtClean="0">
              <a:latin typeface="+mj-ea"/>
              <a:ea typeface="+mj-ea"/>
            </a:endParaRPr>
          </a:p>
        </p:txBody>
      </p:sp>
      <p:sp>
        <p:nvSpPr>
          <p:cNvPr id="11" name="右箭头 10"/>
          <p:cNvSpPr/>
          <p:nvPr/>
        </p:nvSpPr>
        <p:spPr>
          <a:xfrm>
            <a:off x="5781303" y="2248173"/>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01383" y="4264397"/>
            <a:ext cx="5688632" cy="2631490"/>
          </a:xfrm>
          <a:prstGeom prst="rect">
            <a:avLst/>
          </a:prstGeom>
          <a:ln w="19050" cmpd="tri">
            <a:solidFill>
              <a:srgbClr val="7030A0"/>
            </a:solidFill>
          </a:ln>
        </p:spPr>
        <p:txBody>
          <a:bodyPr wrap="square">
            <a:spAutoFit/>
          </a:bodyPr>
          <a:lstStyle/>
          <a:p>
            <a:pPr algn="just">
              <a:lnSpc>
                <a:spcPct val="150000"/>
              </a:lnSpc>
            </a:pPr>
            <a:r>
              <a:rPr lang="zh-CN" altLang="en-US" sz="2200" dirty="0" smtClean="0">
                <a:latin typeface="+mj-ea"/>
                <a:ea typeface="+mj-ea"/>
              </a:rPr>
              <a:t>早期的音乐剧在剧情内容上，既有轻松活泼气氛的喜剧题材，又有缠绵伤感的浪漫故事。目前认为</a:t>
            </a:r>
            <a:r>
              <a:rPr lang="en-US" altLang="zh-CN" sz="2200" dirty="0" smtClean="0">
                <a:latin typeface="+mj-ea"/>
                <a:ea typeface="+mj-ea"/>
              </a:rPr>
              <a:t>1892</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在镇上</a:t>
            </a:r>
            <a:r>
              <a:rPr lang="en-US" altLang="zh-CN" sz="2200" dirty="0" smtClean="0">
                <a:latin typeface="+mj-ea"/>
                <a:ea typeface="+mj-ea"/>
              </a:rPr>
              <a:t>》1893</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快乐的少女</a:t>
            </a:r>
            <a:r>
              <a:rPr lang="en-US" altLang="zh-CN" sz="2200" dirty="0" smtClean="0">
                <a:latin typeface="+mj-ea"/>
                <a:ea typeface="+mj-ea"/>
              </a:rPr>
              <a:t>》</a:t>
            </a:r>
            <a:r>
              <a:rPr lang="zh-CN" altLang="en-US" sz="2200" dirty="0" smtClean="0">
                <a:latin typeface="+mj-ea"/>
                <a:ea typeface="+mj-ea"/>
              </a:rPr>
              <a:t>和</a:t>
            </a:r>
            <a:r>
              <a:rPr lang="en-US" altLang="zh-CN" sz="2200" dirty="0" smtClean="0">
                <a:latin typeface="+mj-ea"/>
                <a:ea typeface="+mj-ea"/>
              </a:rPr>
              <a:t>1896</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艺妓</a:t>
            </a:r>
            <a:r>
              <a:rPr lang="en-US" altLang="zh-CN" sz="2200" dirty="0" smtClean="0">
                <a:latin typeface="+mj-ea"/>
                <a:ea typeface="+mj-ea"/>
              </a:rPr>
              <a:t>》</a:t>
            </a:r>
            <a:r>
              <a:rPr lang="zh-CN" altLang="en-US" sz="2200" dirty="0" smtClean="0">
                <a:latin typeface="+mj-ea"/>
                <a:ea typeface="+mj-ea"/>
              </a:rPr>
              <a:t>是最早的几部具有代表性的音乐剧。</a:t>
            </a:r>
            <a:endParaRPr lang="zh-CN" altLang="en-US" sz="2200" dirty="0" smtClean="0">
              <a:latin typeface="+mj-ea"/>
              <a:ea typeface="+mj-ea"/>
            </a:endParaRPr>
          </a:p>
        </p:txBody>
      </p:sp>
      <p:sp>
        <p:nvSpPr>
          <p:cNvPr id="13" name="右箭头 12"/>
          <p:cNvSpPr/>
          <p:nvPr/>
        </p:nvSpPr>
        <p:spPr>
          <a:xfrm rot="5400000">
            <a:off x="9129675" y="3724337"/>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2751" y="4264397"/>
            <a:ext cx="4896544" cy="2123658"/>
          </a:xfrm>
          <a:prstGeom prst="rect">
            <a:avLst/>
          </a:prstGeom>
          <a:ln w="19050" cmpd="tri">
            <a:solidFill>
              <a:srgbClr val="FF33CC"/>
            </a:solidFill>
            <a:prstDash val="solid"/>
          </a:ln>
        </p:spPr>
        <p:txBody>
          <a:bodyPr wrap="square">
            <a:spAutoFit/>
          </a:bodyPr>
          <a:lstStyle/>
          <a:p>
            <a:pPr algn="just">
              <a:lnSpc>
                <a:spcPct val="150000"/>
              </a:lnSpc>
            </a:pPr>
            <a:r>
              <a:rPr lang="en-US" altLang="zh-CN" sz="2200" dirty="0" smtClean="0">
                <a:latin typeface="+mj-ea"/>
                <a:ea typeface="+mj-ea"/>
              </a:rPr>
              <a:t>1904</a:t>
            </a:r>
            <a:r>
              <a:rPr lang="zh-CN" altLang="en-US" sz="2200" dirty="0" smtClean="0">
                <a:latin typeface="+mj-ea"/>
                <a:ea typeface="+mj-ea"/>
              </a:rPr>
              <a:t>年，比特尔</a:t>
            </a:r>
            <a:r>
              <a:rPr lang="en-US" altLang="zh-CN" sz="2200" dirty="0" smtClean="0">
                <a:latin typeface="+mj-ea"/>
                <a:ea typeface="+mj-ea"/>
              </a:rPr>
              <a:t>•</a:t>
            </a:r>
            <a:r>
              <a:rPr lang="zh-CN" altLang="en-US" sz="2200" dirty="0" smtClean="0">
                <a:latin typeface="+mj-ea"/>
                <a:ea typeface="+mj-ea"/>
              </a:rPr>
              <a:t>琼</a:t>
            </a:r>
            <a:r>
              <a:rPr lang="zh-CN" altLang="en-US" sz="2200" dirty="0" smtClean="0">
                <a:latin typeface="+mj-ea"/>
                <a:ea typeface="+mj-ea"/>
              </a:rPr>
              <a:t>斯首次提出“音乐剧”的概念，使音乐剧有了一个独立的名称。最具有代表性的剧目是</a:t>
            </a:r>
            <a:r>
              <a:rPr lang="en-US" altLang="zh-CN" sz="2200" dirty="0" smtClean="0">
                <a:latin typeface="+mj-ea"/>
                <a:ea typeface="+mj-ea"/>
              </a:rPr>
              <a:t>1927</a:t>
            </a:r>
            <a:r>
              <a:rPr lang="zh-CN" altLang="en-US" sz="2200" dirty="0" smtClean="0">
                <a:latin typeface="+mj-ea"/>
                <a:ea typeface="+mj-ea"/>
              </a:rPr>
              <a:t>年的</a:t>
            </a:r>
            <a:r>
              <a:rPr lang="en-US" altLang="zh-CN" sz="2200" dirty="0" smtClean="0">
                <a:latin typeface="+mj-ea"/>
                <a:ea typeface="+mj-ea"/>
              </a:rPr>
              <a:t>《</a:t>
            </a:r>
            <a:r>
              <a:rPr lang="zh-CN" altLang="en-US" sz="2200" dirty="0" smtClean="0">
                <a:latin typeface="+mj-ea"/>
                <a:ea typeface="+mj-ea"/>
              </a:rPr>
              <a:t>演艺船</a:t>
            </a:r>
            <a:r>
              <a:rPr lang="en-US" altLang="zh-CN" sz="2200" dirty="0" smtClean="0">
                <a:latin typeface="+mj-ea"/>
                <a:ea typeface="+mj-ea"/>
              </a:rPr>
              <a:t>》</a:t>
            </a:r>
            <a:r>
              <a:rPr lang="zh-CN" altLang="en-US" sz="2200" dirty="0" smtClean="0">
                <a:latin typeface="+mj-ea"/>
                <a:ea typeface="+mj-ea"/>
              </a:rPr>
              <a:t>。</a:t>
            </a:r>
            <a:endParaRPr lang="zh-CN" altLang="en-US" sz="2200" dirty="0" smtClean="0">
              <a:latin typeface="+mj-ea"/>
              <a:ea typeface="+mj-ea"/>
            </a:endParaRPr>
          </a:p>
        </p:txBody>
      </p:sp>
      <p:sp>
        <p:nvSpPr>
          <p:cNvPr id="15" name="右箭头 14"/>
          <p:cNvSpPr/>
          <p:nvPr/>
        </p:nvSpPr>
        <p:spPr>
          <a:xfrm rot="10800000">
            <a:off x="5781303" y="5200501"/>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1022204031"/>
  <p:tag name="MH_LIBRARY" val="GRAPHIC"/>
</p:tagLst>
</file>

<file path=ppt/tags/tag11.xml><?xml version="1.0" encoding="utf-8"?>
<p:tagLst xmlns:p="http://schemas.openxmlformats.org/presentationml/2006/main">
  <p:tag name="MH" val="20161022204031"/>
  <p:tag name="MH_LIBRARY" val="GRAPHIC"/>
  <p:tag name="MH_ORDER" val="文本框 2"/>
</p:tagLst>
</file>

<file path=ppt/tags/tag12.xml><?xml version="1.0" encoding="utf-8"?>
<p:tagLst xmlns:p="http://schemas.openxmlformats.org/presentationml/2006/main">
  <p:tag name="MH" val="20161022204031"/>
  <p:tag name="MH_LIBRARY" val="GRAPHIC"/>
</p:tagLst>
</file>

<file path=ppt/tags/tag13.xml><?xml version="1.0" encoding="utf-8"?>
<p:tagLst xmlns:p="http://schemas.openxmlformats.org/presentationml/2006/main">
  <p:tag name="MH" val="20161022204031"/>
  <p:tag name="MH_LIBRARY" val="GRAPHIC"/>
  <p:tag name="MH_ORDER" val="文本框 2"/>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Lst>
</file>

<file path=ppt/tags/tag17.xml><?xml version="1.0" encoding="utf-8"?>
<p:tagLst xmlns:p="http://schemas.openxmlformats.org/presentationml/2006/main">
  <p:tag name="MH" val="20161022204031"/>
  <p:tag name="MH_LIBRARY" val="GRAPHIC"/>
  <p:tag name="MH_ORDER" val="文本框 2"/>
</p:tagLst>
</file>

<file path=ppt/tags/tag18.xml><?xml version="1.0" encoding="utf-8"?>
<p:tagLst xmlns:p="http://schemas.openxmlformats.org/presentationml/2006/main">
  <p:tag name="MH" val="20161022204031"/>
  <p:tag name="MH_LIBRARY" val="GRAPHIC"/>
</p:tagLst>
</file>

<file path=ppt/tags/tag19.xml><?xml version="1.0" encoding="utf-8"?>
<p:tagLst xmlns:p="http://schemas.openxmlformats.org/presentationml/2006/main">
  <p:tag name="MH" val="20161022204031"/>
  <p:tag name="MH_LIBRARY" val="GRAPHIC"/>
  <p:tag name="MH_ORDER" val="文本框 2"/>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20.xml><?xml version="1.0" encoding="utf-8"?>
<p:tagLst xmlns:p="http://schemas.openxmlformats.org/presentationml/2006/main">
  <p:tag name="MH" val="20161022204031"/>
  <p:tag name="MH_LIBRARY" val="GRAPHIC"/>
</p:tagLst>
</file>

<file path=ppt/tags/tag21.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ENTRY"/>
  <p:tag name="ID" val="553512"/>
  <p:tag name="MH_ORDER" val="1"/>
</p:tagLst>
</file>

<file path=ppt/tags/tag7.xml><?xml version="1.0" encoding="utf-8"?>
<p:tagLst xmlns:p="http://schemas.openxmlformats.org/presentationml/2006/main">
  <p:tag name="MH" val="20160830110146"/>
  <p:tag name="MH_LIBRARY" val="CONTENTS"/>
  <p:tag name="MH_TYPE" val="NUMBER"/>
  <p:tag name="ID" val="553512"/>
  <p:tag name="MH_ORDER" val="1"/>
</p:tagLst>
</file>

<file path=ppt/tags/tag8.xml><?xml version="1.0" encoding="utf-8"?>
<p:tagLst xmlns:p="http://schemas.openxmlformats.org/presentationml/2006/main">
  <p:tag name="MH" val="20160830110146"/>
  <p:tag name="MH_LIBRARY" val="CONTENTS"/>
  <p:tag name="MH_TYPE" val="ENTRY"/>
  <p:tag name="ID" val="553512"/>
  <p:tag name="MH_ORDER" val="1"/>
</p:tagLst>
</file>

<file path=ppt/tags/tag9.xml><?xml version="1.0" encoding="utf-8"?>
<p:tagLst xmlns:p="http://schemas.openxmlformats.org/presentationml/2006/main">
  <p:tag name="MH" val="20161022204031"/>
  <p:tag name="MH_LIBRARY" val="GRAPHIC"/>
  <p:tag name="MH_ORDER" val="文本框 2"/>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3713</Words>
  <Application>WPS 演示</Application>
  <PresentationFormat>自定义</PresentationFormat>
  <Paragraphs>186</Paragraphs>
  <Slides>34</Slides>
  <Notes>34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34</vt:i4>
      </vt:variant>
    </vt:vector>
  </HeadingPairs>
  <TitlesOfParts>
    <vt:vector size="46" baseType="lpstr">
      <vt:lpstr>Arial</vt:lpstr>
      <vt:lpstr>宋体</vt:lpstr>
      <vt:lpstr>Wingdings</vt:lpstr>
      <vt:lpstr>Calibri</vt:lpstr>
      <vt:lpstr>字魂59号-创粗黑</vt:lpstr>
      <vt:lpstr>微软雅黑</vt:lpstr>
      <vt:lpstr>Times New Roman</vt:lpstr>
      <vt:lpstr>Arial Unicode MS</vt:lpstr>
      <vt:lpstr>Calibri Light</vt:lpstr>
      <vt:lpstr>楷体</vt:lpstr>
      <vt:lpstr>黑体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3</cp:revision>
  <dcterms:created xsi:type="dcterms:W3CDTF">2016-11-29T13:18:00Z</dcterms:created>
  <dcterms:modified xsi:type="dcterms:W3CDTF">2021-02-19T02:35:54Z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